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omments/modernComment_1A7_1A39D8F3.xml" ContentType="application/vnd.ms-powerpoint.comments+xml"/>
  <Override PartName="/ppt/comments/modernComment_1BC_20B7E50C.xml" ContentType="application/vnd.ms-powerpoint.comments+xml"/>
  <Override PartName="/ppt/comments/modernComment_1C1_57009A9F.xml" ContentType="application/vnd.ms-powerpoint.comments+xml"/>
  <Override PartName="/ppt/comments/modernComment_1C2_AE169737.xml" ContentType="application/vnd.ms-powerpoint.comments+xml"/>
  <Override PartName="/ppt/authors.xml" ContentType="application/vnd.ms-powerpoint.author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60" r:id="rId2"/>
  </p:sldMasterIdLst>
  <p:notesMasterIdLst>
    <p:notesMasterId r:id="rId16"/>
  </p:notesMasterIdLst>
  <p:handoutMasterIdLst>
    <p:handoutMasterId r:id="rId17"/>
  </p:handoutMasterIdLst>
  <p:sldIdLst>
    <p:sldId id="307" r:id="rId3"/>
    <p:sldId id="439" r:id="rId4"/>
    <p:sldId id="423" r:id="rId5"/>
    <p:sldId id="446" r:id="rId6"/>
    <p:sldId id="451" r:id="rId7"/>
    <p:sldId id="443" r:id="rId8"/>
    <p:sldId id="424" r:id="rId9"/>
    <p:sldId id="444" r:id="rId10"/>
    <p:sldId id="449" r:id="rId11"/>
    <p:sldId id="450" r:id="rId12"/>
    <p:sldId id="425" r:id="rId13"/>
    <p:sldId id="445" r:id="rId14"/>
    <p:sldId id="3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2">
          <p15:clr>
            <a:srgbClr val="A4A3A4"/>
          </p15:clr>
        </p15:guide>
        <p15:guide id="2" pos="2789">
          <p15:clr>
            <a:srgbClr val="A4A3A4"/>
          </p15:clr>
        </p15:guide>
        <p15:guide id="3" orient="horz" pos="405">
          <p15:clr>
            <a:srgbClr val="A4A3A4"/>
          </p15:clr>
        </p15:guide>
        <p15:guide id="4" pos="5759">
          <p15:clr>
            <a:srgbClr val="A4A3A4"/>
          </p15:clr>
        </p15:guide>
        <p15:guide id="5" pos="2245">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5792C71-7E9E-0C89-1F37-8D64BD5163AE}" name="Michaël Adedjouma" initials="MA" userId="S::Michael.Adedjouma@fr.gt.com::bfa8a15e-19ad-4f33-84c4-292ee61556dc" providerId="AD"/>
  <p188:author id="{28288295-15D8-AC13-1660-D086172EC75B}" name="Kévin Anvroin" initials="KA" userId="S::Kevin.Anvroin@fr.gt.com::3f80020f-5c08-4002-95f8-de40b39942f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AIT OFKIR Mounia" initials="AOM" lastIdx="26" clrIdx="0"/>
  <p:cmAuthor id="1" name="DOMINITZ Jonathan" initials="DJ" lastIdx="1" clrIdx="1"/>
  <p:cmAuthor id="2" name="TON Thi-Sabrina" initials="TT" lastIdx="9" clrIdx="2">
    <p:extLst>
      <p:ext uri="{19B8F6BF-5375-455C-9EA6-DF929625EA0E}">
        <p15:presenceInfo xmlns:p15="http://schemas.microsoft.com/office/powerpoint/2012/main" userId="S-1-5-21-3803155387-4143733754-3887331536-278136" providerId="AD"/>
      </p:ext>
    </p:extLst>
  </p:cmAuthor>
  <p:cmAuthor id="3" name="STORCK Angelique" initials="SA" lastIdx="8" clrIdx="3">
    <p:extLst>
      <p:ext uri="{19B8F6BF-5375-455C-9EA6-DF929625EA0E}">
        <p15:presenceInfo xmlns:p15="http://schemas.microsoft.com/office/powerpoint/2012/main" userId="S-1-5-21-3803155387-4143733754-3887331536-261998" providerId="AD"/>
      </p:ext>
    </p:extLst>
  </p:cmAuthor>
  <p:cmAuthor id="4" name="PRESZBURGER Jerome" initials="PJ" lastIdx="11" clrIdx="4">
    <p:extLst>
      <p:ext uri="{19B8F6BF-5375-455C-9EA6-DF929625EA0E}">
        <p15:presenceInfo xmlns:p15="http://schemas.microsoft.com/office/powerpoint/2012/main" userId="S-1-5-21-3803155387-4143733754-3887331536-2784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17B9"/>
    <a:srgbClr val="A70F08"/>
    <a:srgbClr val="3B24E4"/>
    <a:srgbClr val="250E62"/>
    <a:srgbClr val="FF0000"/>
    <a:srgbClr val="FF9900"/>
    <a:srgbClr val="1C0D5D"/>
    <a:srgbClr val="E7141B"/>
    <a:srgbClr val="957FB3"/>
    <a:srgbClr val="8065A3"/>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4A0D5F-F535-40CC-A20E-FA01C2205A6D}" v="3" dt="2024-12-10T13:38:38.4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Style moyen 1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Style moyen 1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1EBBBCC-DAD2-459C-BE2E-F6DE35CF9A28}" styleName="Style foncé 2 - Accentuation 3/Accentuation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0052" autoAdjust="0"/>
  </p:normalViewPr>
  <p:slideViewPr>
    <p:cSldViewPr>
      <p:cViewPr>
        <p:scale>
          <a:sx n="58" d="100"/>
          <a:sy n="58" d="100"/>
        </p:scale>
        <p:origin x="1468" y="36"/>
      </p:cViewPr>
      <p:guideLst>
        <p:guide orient="horz" pos="2172"/>
        <p:guide pos="2789"/>
        <p:guide orient="horz" pos="405"/>
        <p:guide pos="5759"/>
        <p:guide pos="224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3" d="100"/>
          <a:sy n="53" d="100"/>
        </p:scale>
        <p:origin x="2521"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8/10/relationships/authors" Target="authors.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omments/modernComment_1A7_1A39D8F3.xml><?xml version="1.0" encoding="utf-8"?>
<p188:cmLst xmlns:a="http://schemas.openxmlformats.org/drawingml/2006/main" xmlns:r="http://schemas.openxmlformats.org/officeDocument/2006/relationships" xmlns:p188="http://schemas.microsoft.com/office/powerpoint/2018/8/main">
  <p188:cm id="{B680D54B-CB2B-473D-8737-E5403C3C36DD}" authorId="{28288295-15D8-AC13-1660-D086172EC75B}" status="resolved" created="2024-12-05T13:44:06.472" complete="100000">
    <ac:txMkLst xmlns:ac="http://schemas.microsoft.com/office/drawing/2013/main/command">
      <pc:docMk xmlns:pc="http://schemas.microsoft.com/office/powerpoint/2013/main/command"/>
      <pc:sldMk xmlns:pc="http://schemas.microsoft.com/office/powerpoint/2013/main/command" cId="439998707" sldId="423"/>
      <ac:spMk id="13" creationId="{00000000-0000-0000-0000-000000000000}"/>
      <ac:txMk cp="0" len="65">
        <ac:context len="66" hash="1314937488"/>
      </ac:txMk>
    </ac:txMkLst>
    <p188:pos x="2481741" y="268223"/>
    <p188:txBody>
      <a:bodyPr/>
      <a:lstStyle/>
      <a:p>
        <a:r>
          <a:rPr lang="fr-FR"/>
          <a:t>Indiquer Titre et sous titre pour chaque chaque partie</a:t>
        </a:r>
      </a:p>
    </p188:txBody>
  </p188:cm>
</p188:cmLst>
</file>

<file path=ppt/comments/modernComment_1BC_20B7E50C.xml><?xml version="1.0" encoding="utf-8"?>
<p188:cmLst xmlns:a="http://schemas.openxmlformats.org/drawingml/2006/main" xmlns:r="http://schemas.openxmlformats.org/officeDocument/2006/relationships" xmlns:p188="http://schemas.microsoft.com/office/powerpoint/2018/8/main">
  <p188:cm id="{F3A28C52-3837-4B72-A756-99B846FFBE51}" authorId="{28288295-15D8-AC13-1660-D086172EC75B}" status="resolved" created="2024-12-05T13:41:21.206" complete="100000">
    <ac:txMkLst xmlns:ac="http://schemas.microsoft.com/office/drawing/2013/main/command">
      <pc:docMk xmlns:pc="http://schemas.microsoft.com/office/powerpoint/2013/main/command"/>
      <pc:sldMk xmlns:pc="http://schemas.microsoft.com/office/powerpoint/2013/main/command" cId="548922636" sldId="444"/>
      <ac:spMk id="52" creationId="{00000000-0000-0000-0000-000000000000}"/>
      <ac:txMk cp="0" len="195">
        <ac:context len="196" hash="3660611097"/>
      </ac:txMk>
    </ac:txMkLst>
    <p188:txBody>
      <a:bodyPr/>
      <a:lstStyle/>
      <a:p>
        <a:r>
          <a:rPr lang="fr-FR"/>
          <a:t>On enlève, on reste opérationnel sur comment utiliser la liste dgt car on ne sait jamais dérogation, changement de règles de l’afd….</a:t>
        </a:r>
      </a:p>
    </p188:txBody>
  </p188:cm>
</p188:cmLst>
</file>

<file path=ppt/comments/modernComment_1C1_57009A9F.xml><?xml version="1.0" encoding="utf-8"?>
<p188:cmLst xmlns:a="http://schemas.openxmlformats.org/drawingml/2006/main" xmlns:r="http://schemas.openxmlformats.org/officeDocument/2006/relationships" xmlns:p188="http://schemas.microsoft.com/office/powerpoint/2018/8/main">
  <p188:cm id="{1E4C69B8-23CE-489D-98E5-1DD8472B4486}" authorId="{28288295-15D8-AC13-1660-D086172EC75B}" status="resolved" created="2024-12-05T13:41:21.206">
    <ac:txMkLst xmlns:ac="http://schemas.microsoft.com/office/drawing/2013/main/command">
      <pc:docMk xmlns:pc="http://schemas.microsoft.com/office/powerpoint/2013/main/command"/>
      <pc:sldMk xmlns:pc="http://schemas.microsoft.com/office/powerpoint/2013/main/command" cId="548922636" sldId="444"/>
      <ac:spMk id="52" creationId="{00000000-0000-0000-0000-000000000000}"/>
      <ac:txMk cp="0" len="195">
        <ac:context len="196" hash="3660611097"/>
      </ac:txMk>
    </ac:txMkLst>
    <p188:txBody>
      <a:bodyPr/>
      <a:lstStyle/>
      <a:p>
        <a:r>
          <a:rPr lang="fr-FR"/>
          <a:t>On enlève, on reste opérationnel sur comment utiliser la liste dgt car on ne sait jamais dérogation, changement de règles de l’afd….</a:t>
        </a:r>
      </a:p>
    </p188:txBody>
  </p188:cm>
  <p188:cm id="{9C9493BA-586C-4D92-B51D-8907FD08FD5E}" authorId="{05792C71-7E9E-0C89-1F37-8D64BD5163AE}" created="2024-12-10T13:29:17.197">
    <ac:txMkLst xmlns:ac="http://schemas.microsoft.com/office/drawing/2013/main/command">
      <pc:docMk xmlns:pc="http://schemas.microsoft.com/office/powerpoint/2013/main/command"/>
      <pc:sldMk xmlns:pc="http://schemas.microsoft.com/office/powerpoint/2013/main/command" cId="1459657375" sldId="449"/>
      <ac:spMk id="51" creationId="{00000000-0000-0000-0000-000000000000}"/>
      <ac:txMk cp="204" len="206">
        <ac:context len="589" hash="3810205099"/>
      </ac:txMk>
    </ac:txMkLst>
    <p188:pos x="7909126" y="862608"/>
    <p188:txBody>
      <a:bodyPr/>
      <a:lstStyle/>
      <a:p>
        <a:r>
          <a:rPr lang="fr-FR"/>
          <a:t>Homonymie : est-ce que l’on met cela où on dit de contrôler à chaque fois la date de naissance et le lieu de naissance pour être sûr et certain ? </a:t>
        </a:r>
      </a:p>
    </p188:txBody>
  </p188:cm>
</p188:cmLst>
</file>

<file path=ppt/comments/modernComment_1C2_AE169737.xml><?xml version="1.0" encoding="utf-8"?>
<p188:cmLst xmlns:a="http://schemas.openxmlformats.org/drawingml/2006/main" xmlns:r="http://schemas.openxmlformats.org/officeDocument/2006/relationships" xmlns:p188="http://schemas.microsoft.com/office/powerpoint/2018/8/main">
  <p188:cm id="{0096E43F-5AB9-4C8D-BBD7-A6238D68338B}" authorId="{28288295-15D8-AC13-1660-D086172EC75B}" status="resolved" created="2024-12-05T13:41:21.206">
    <ac:txMkLst xmlns:ac="http://schemas.microsoft.com/office/drawing/2013/main/command">
      <pc:docMk xmlns:pc="http://schemas.microsoft.com/office/powerpoint/2013/main/command"/>
      <pc:sldMk xmlns:pc="http://schemas.microsoft.com/office/powerpoint/2013/main/command" cId="548922636" sldId="444"/>
      <ac:spMk id="52" creationId="{00000000-0000-0000-0000-000000000000}"/>
      <ac:txMk cp="0" len="195">
        <ac:context len="196" hash="3660611097"/>
      </ac:txMk>
    </ac:txMkLst>
    <p188:txBody>
      <a:bodyPr/>
      <a:lstStyle/>
      <a:p>
        <a:r>
          <a:rPr lang="fr-FR"/>
          <a:t>On enlève, on reste opérationnel sur comment utiliser la liste dgt car on ne sait jamais dérogation, changement de règles de l’afd….</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20DB99-3CFE-A049-BD9E-7FB31C116483}" type="datetime1">
              <a:rPr lang="en-US" smtClean="0"/>
              <a:t>2/26/2025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BE0BB57-DC73-764C-A58B-61339E1E8DD3}" type="slidenum">
              <a:rPr lang="en-US" smtClean="0"/>
              <a:t>‹N°›</a:t>
            </a:fld>
            <a:endParaRPr lang="en-US" dirty="0"/>
          </a:p>
        </p:txBody>
      </p:sp>
    </p:spTree>
    <p:extLst>
      <p:ext uri="{BB962C8B-B14F-4D97-AF65-F5344CB8AC3E}">
        <p14:creationId xmlns:p14="http://schemas.microsoft.com/office/powerpoint/2010/main" val="2175788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A03147-2684-674F-8929-FD8FCA0CDEFF}" type="datetime1">
              <a:rPr lang="en-US" smtClean="0"/>
              <a:t>2/26/2025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E385B3-6F63-4903-BDA2-5A5BFDA7B338}" type="slidenum">
              <a:rPr lang="en-US" smtClean="0"/>
              <a:t>‹N°›</a:t>
            </a:fld>
            <a:endParaRPr lang="en-US" dirty="0"/>
          </a:p>
        </p:txBody>
      </p:sp>
    </p:spTree>
    <p:extLst>
      <p:ext uri="{BB962C8B-B14F-4D97-AF65-F5344CB8AC3E}">
        <p14:creationId xmlns:p14="http://schemas.microsoft.com/office/powerpoint/2010/main" val="189162964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3</a:t>
            </a:fld>
            <a:endParaRPr lang="en-US" dirty="0"/>
          </a:p>
        </p:txBody>
      </p:sp>
    </p:spTree>
    <p:extLst>
      <p:ext uri="{BB962C8B-B14F-4D97-AF65-F5344CB8AC3E}">
        <p14:creationId xmlns:p14="http://schemas.microsoft.com/office/powerpoint/2010/main" val="11479333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4</a:t>
            </a:fld>
            <a:endParaRPr lang="en-US" dirty="0"/>
          </a:p>
        </p:txBody>
      </p:sp>
    </p:spTree>
    <p:extLst>
      <p:ext uri="{BB962C8B-B14F-4D97-AF65-F5344CB8AC3E}">
        <p14:creationId xmlns:p14="http://schemas.microsoft.com/office/powerpoint/2010/main" val="2626367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5</a:t>
            </a:fld>
            <a:endParaRPr lang="en-US" dirty="0"/>
          </a:p>
        </p:txBody>
      </p:sp>
    </p:spTree>
    <p:extLst>
      <p:ext uri="{BB962C8B-B14F-4D97-AF65-F5344CB8AC3E}">
        <p14:creationId xmlns:p14="http://schemas.microsoft.com/office/powerpoint/2010/main" val="2390574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6</a:t>
            </a:fld>
            <a:endParaRPr lang="en-US" dirty="0"/>
          </a:p>
        </p:txBody>
      </p:sp>
    </p:spTree>
    <p:extLst>
      <p:ext uri="{BB962C8B-B14F-4D97-AF65-F5344CB8AC3E}">
        <p14:creationId xmlns:p14="http://schemas.microsoft.com/office/powerpoint/2010/main" val="2508158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7</a:t>
            </a:fld>
            <a:endParaRPr lang="en-US" dirty="0"/>
          </a:p>
        </p:txBody>
      </p:sp>
    </p:spTree>
    <p:extLst>
      <p:ext uri="{BB962C8B-B14F-4D97-AF65-F5344CB8AC3E}">
        <p14:creationId xmlns:p14="http://schemas.microsoft.com/office/powerpoint/2010/main" val="2166638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8</a:t>
            </a:fld>
            <a:endParaRPr lang="en-US" dirty="0"/>
          </a:p>
        </p:txBody>
      </p:sp>
    </p:spTree>
    <p:extLst>
      <p:ext uri="{BB962C8B-B14F-4D97-AF65-F5344CB8AC3E}">
        <p14:creationId xmlns:p14="http://schemas.microsoft.com/office/powerpoint/2010/main" val="39482560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9</a:t>
            </a:fld>
            <a:endParaRPr lang="en-US" dirty="0"/>
          </a:p>
        </p:txBody>
      </p:sp>
    </p:spTree>
    <p:extLst>
      <p:ext uri="{BB962C8B-B14F-4D97-AF65-F5344CB8AC3E}">
        <p14:creationId xmlns:p14="http://schemas.microsoft.com/office/powerpoint/2010/main" val="624641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1E385B3-6F63-4903-BDA2-5A5BFDA7B338}" type="slidenum">
              <a:rPr lang="en-US" smtClean="0"/>
              <a:t>10</a:t>
            </a:fld>
            <a:endParaRPr lang="en-US" dirty="0"/>
          </a:p>
        </p:txBody>
      </p:sp>
    </p:spTree>
    <p:extLst>
      <p:ext uri="{BB962C8B-B14F-4D97-AF65-F5344CB8AC3E}">
        <p14:creationId xmlns:p14="http://schemas.microsoft.com/office/powerpoint/2010/main" val="2458109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274441"/>
            <a:ext cx="7772400" cy="1298575"/>
          </a:xfrm>
          <a:prstGeom prst="rect">
            <a:avLst/>
          </a:prstGeom>
        </p:spPr>
        <p:txBody>
          <a:bodyPr/>
          <a:lstStyle>
            <a:lvl1pPr>
              <a:lnSpc>
                <a:spcPct val="100000"/>
              </a:lnSpc>
              <a:defRPr sz="3200" b="1" i="0">
                <a:solidFill>
                  <a:srgbClr val="250E62"/>
                </a:solidFill>
                <a:latin typeface="Century Gothic"/>
                <a:cs typeface="Century Gothic"/>
              </a:defRPr>
            </a:lvl1pPr>
          </a:lstStyle>
          <a:p>
            <a:pPr>
              <a:lnSpc>
                <a:spcPct val="120000"/>
              </a:lnSpc>
            </a:pPr>
            <a:r>
              <a:rPr lang="en-GB" sz="3200" b="1" dirty="0">
                <a:solidFill>
                  <a:srgbClr val="1C0E5D"/>
                </a:solidFill>
                <a:latin typeface="Century Gothic"/>
                <a:cs typeface="Century Gothic"/>
              </a:rPr>
              <a:t>TITRE DE LA PRÉSENTATION</a:t>
            </a:r>
            <a:br>
              <a:rPr lang="en-GB" sz="3200" b="1" dirty="0">
                <a:solidFill>
                  <a:srgbClr val="1C0E5D"/>
                </a:solidFill>
                <a:latin typeface="Century Gothic"/>
                <a:cs typeface="Century Gothic"/>
              </a:rPr>
            </a:br>
            <a:r>
              <a:rPr lang="en-GB" sz="3200" b="1" dirty="0">
                <a:solidFill>
                  <a:srgbClr val="1C0E5D"/>
                </a:solidFill>
                <a:latin typeface="Century Gothic"/>
                <a:cs typeface="Century Gothic"/>
              </a:rPr>
              <a:t>SUR 1 </a:t>
            </a:r>
            <a:r>
              <a:rPr lang="en-GB" sz="3200" b="1" dirty="0" err="1">
                <a:solidFill>
                  <a:srgbClr val="1C0E5D"/>
                </a:solidFill>
                <a:latin typeface="Century Gothic"/>
                <a:cs typeface="Century Gothic"/>
              </a:rPr>
              <a:t>ou</a:t>
            </a:r>
            <a:r>
              <a:rPr lang="en-GB" sz="3200" b="1" dirty="0">
                <a:solidFill>
                  <a:srgbClr val="1C0E5D"/>
                </a:solidFill>
                <a:latin typeface="Century Gothic"/>
                <a:cs typeface="Century Gothic"/>
              </a:rPr>
              <a:t> 2 LIGNES</a:t>
            </a:r>
          </a:p>
        </p:txBody>
      </p:sp>
      <p:sp>
        <p:nvSpPr>
          <p:cNvPr id="3" name="Subtitle 2"/>
          <p:cNvSpPr>
            <a:spLocks noGrp="1"/>
          </p:cNvSpPr>
          <p:nvPr>
            <p:ph type="subTitle" idx="1" hasCustomPrompt="1"/>
          </p:nvPr>
        </p:nvSpPr>
        <p:spPr>
          <a:xfrm>
            <a:off x="1043608" y="3429000"/>
            <a:ext cx="7088832" cy="792088"/>
          </a:xfrm>
          <a:prstGeom prst="rect">
            <a:avLst/>
          </a:prstGeom>
        </p:spPr>
        <p:txBody>
          <a:bodyPr/>
          <a:lstStyle>
            <a:lvl1pPr marL="0" indent="0" algn="ctr">
              <a:lnSpc>
                <a:spcPct val="120000"/>
              </a:lnSpc>
              <a:buNone/>
              <a:defRPr>
                <a:solidFill>
                  <a:srgbClr val="250E62"/>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lnSpc>
                <a:spcPct val="120000"/>
              </a:lnSpc>
            </a:pPr>
            <a:r>
              <a:rPr lang="en-GB" sz="3200" dirty="0">
                <a:solidFill>
                  <a:srgbClr val="1C0E5D"/>
                </a:solidFill>
                <a:latin typeface="Century Gothic"/>
                <a:cs typeface="Century Gothic"/>
              </a:rPr>
              <a:t>Sous-titre </a:t>
            </a:r>
            <a:r>
              <a:rPr lang="en-GB" sz="3200" dirty="0" err="1">
                <a:solidFill>
                  <a:srgbClr val="1C0E5D"/>
                </a:solidFill>
                <a:latin typeface="Century Gothic"/>
                <a:cs typeface="Century Gothic"/>
              </a:rPr>
              <a:t>sur</a:t>
            </a:r>
            <a:r>
              <a:rPr lang="en-GB" sz="3200" dirty="0">
                <a:solidFill>
                  <a:srgbClr val="1C0E5D"/>
                </a:solidFill>
                <a:latin typeface="Century Gothic"/>
                <a:cs typeface="Century Gothic"/>
              </a:rPr>
              <a:t> </a:t>
            </a:r>
            <a:r>
              <a:rPr lang="en-GB" sz="3200" dirty="0" err="1">
                <a:solidFill>
                  <a:srgbClr val="1C0E5D"/>
                </a:solidFill>
                <a:latin typeface="Century Gothic"/>
                <a:cs typeface="Century Gothic"/>
              </a:rPr>
              <a:t>une</a:t>
            </a:r>
            <a:r>
              <a:rPr lang="en-GB" sz="3200" dirty="0">
                <a:solidFill>
                  <a:srgbClr val="1C0E5D"/>
                </a:solidFill>
                <a:latin typeface="Century Gothic"/>
                <a:cs typeface="Century Gothic"/>
              </a:rPr>
              <a:t> </a:t>
            </a:r>
            <a:r>
              <a:rPr lang="en-GB" sz="3200" dirty="0" err="1">
                <a:solidFill>
                  <a:srgbClr val="1C0E5D"/>
                </a:solidFill>
                <a:latin typeface="Century Gothic"/>
                <a:cs typeface="Century Gothic"/>
              </a:rPr>
              <a:t>ligne</a:t>
            </a:r>
            <a:endParaRPr lang="en-US" sz="3200" dirty="0">
              <a:solidFill>
                <a:srgbClr val="1C0E5D"/>
              </a:solidFill>
              <a:latin typeface="Century Gothic"/>
              <a:cs typeface="Century Gothic"/>
            </a:endParaRPr>
          </a:p>
        </p:txBody>
      </p:sp>
      <p:sp>
        <p:nvSpPr>
          <p:cNvPr id="14" name="Text Placeholder 13"/>
          <p:cNvSpPr>
            <a:spLocks noGrp="1"/>
          </p:cNvSpPr>
          <p:nvPr>
            <p:ph type="body" sz="quarter" idx="10" hasCustomPrompt="1"/>
          </p:nvPr>
        </p:nvSpPr>
        <p:spPr>
          <a:xfrm>
            <a:off x="3059113" y="4365625"/>
            <a:ext cx="2952750" cy="1150938"/>
          </a:xfrm>
          <a:prstGeom prst="rect">
            <a:avLst/>
          </a:prstGeom>
        </p:spPr>
        <p:txBody>
          <a:bodyPr vert="horz"/>
          <a:lstStyle>
            <a:lvl1pPr marL="0" indent="0" algn="ctr">
              <a:buNone/>
              <a:defRPr sz="2000" b="0" i="0" baseline="0">
                <a:solidFill>
                  <a:srgbClr val="250E62"/>
                </a:solidFill>
                <a:latin typeface="Century Gothic"/>
                <a:cs typeface="Century Gothic"/>
              </a:defRPr>
            </a:lvl1pPr>
          </a:lstStyle>
          <a:p>
            <a:pPr algn="ctr"/>
            <a:r>
              <a:rPr lang="en-GB" sz="2800" baseline="30000" dirty="0">
                <a:solidFill>
                  <a:srgbClr val="1C0E5D"/>
                </a:solidFill>
                <a:latin typeface="Century Gothic"/>
                <a:cs typeface="Century Gothic"/>
              </a:rPr>
              <a:t>Date au format local :</a:t>
            </a:r>
            <a:endParaRPr lang="en-US" sz="2800" dirty="0">
              <a:solidFill>
                <a:srgbClr val="1C0E5D"/>
              </a:solidFill>
              <a:latin typeface="Century Gothic"/>
              <a:cs typeface="Century Gothic"/>
            </a:endParaRPr>
          </a:p>
        </p:txBody>
      </p:sp>
    </p:spTree>
    <p:extLst>
      <p:ext uri="{BB962C8B-B14F-4D97-AF65-F5344CB8AC3E}">
        <p14:creationId xmlns:p14="http://schemas.microsoft.com/office/powerpoint/2010/main" val="3329002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371600" y="3503439"/>
            <a:ext cx="6400800" cy="622920"/>
          </a:xfrm>
          <a:prstGeom prst="rect">
            <a:avLst/>
          </a:prstGeom>
        </p:spPr>
        <p:txBody>
          <a:bodyPr/>
          <a:lstStyle>
            <a:lvl1pPr marL="0" indent="0" algn="ctr">
              <a:buNone/>
              <a:defRPr sz="3200">
                <a:solidFill>
                  <a:srgbClr val="DA291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dirty="0" err="1"/>
              <a:t>Sous-titre</a:t>
            </a:r>
            <a:endParaRPr lang="en-US" dirty="0"/>
          </a:p>
        </p:txBody>
      </p:sp>
      <p:sp>
        <p:nvSpPr>
          <p:cNvPr id="15" name="Text Placeholder 14"/>
          <p:cNvSpPr>
            <a:spLocks noGrp="1"/>
          </p:cNvSpPr>
          <p:nvPr>
            <p:ph type="body" sz="quarter" idx="10" hasCustomPrompt="1"/>
          </p:nvPr>
        </p:nvSpPr>
        <p:spPr>
          <a:xfrm>
            <a:off x="1151620" y="2927375"/>
            <a:ext cx="6840760" cy="576833"/>
          </a:xfrm>
          <a:prstGeom prst="rect">
            <a:avLst/>
          </a:prstGeom>
        </p:spPr>
        <p:txBody>
          <a:bodyPr vert="horz"/>
          <a:lstStyle>
            <a:lvl1pPr marL="0" indent="0" algn="ctr">
              <a:buNone/>
              <a:defRPr b="1" baseline="0"/>
            </a:lvl1pPr>
          </a:lstStyle>
          <a:p>
            <a:pPr lvl="0"/>
            <a:r>
              <a:rPr lang="pt-PT" dirty="0"/>
              <a:t>TITRE DE VOTRE INTERCALAIRE</a:t>
            </a:r>
            <a:endParaRPr lang="en-US" dirty="0"/>
          </a:p>
        </p:txBody>
      </p:sp>
      <p:sp>
        <p:nvSpPr>
          <p:cNvPr id="6" name="Espace réservé du numéro de diapositive 5"/>
          <p:cNvSpPr>
            <a:spLocks noGrp="1"/>
          </p:cNvSpPr>
          <p:nvPr>
            <p:ph type="sldNum" sz="quarter" idx="11"/>
          </p:nvPr>
        </p:nvSpPr>
        <p:spPr/>
        <p:txBody>
          <a:bodyPr/>
          <a:lstStyle/>
          <a:p>
            <a:fld id="{BAB4D22C-7CB2-45EC-9BEC-141C19CE2479}" type="slidenum">
              <a:rPr lang="fr-FR" smtClean="0"/>
              <a:t>‹N°›</a:t>
            </a:fld>
            <a:endParaRPr lang="fr-FR" dirty="0"/>
          </a:p>
        </p:txBody>
      </p:sp>
      <p:sp>
        <p:nvSpPr>
          <p:cNvPr id="7" name="Titre 6"/>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1832243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1520" y="437455"/>
            <a:ext cx="8424936" cy="337790"/>
          </a:xfrm>
          <a:prstGeom prst="rect">
            <a:avLst/>
          </a:prstGeom>
        </p:spPr>
        <p:txBody>
          <a:bodyPr/>
          <a:lstStyle>
            <a:lvl1pPr algn="l">
              <a:defRPr sz="2000" b="1">
                <a:latin typeface="Century Gothic" panose="020B0502020202020204" pitchFamily="34" charset="0"/>
              </a:defRPr>
            </a:lvl1pPr>
          </a:lstStyle>
          <a:p>
            <a:r>
              <a:rPr lang="pt-PT" dirty="0"/>
              <a:t>TITRE SUR 1 LIGNE</a:t>
            </a:r>
            <a:endParaRPr lang="en-US" dirty="0"/>
          </a:p>
        </p:txBody>
      </p:sp>
      <p:sp>
        <p:nvSpPr>
          <p:cNvPr id="3" name="Content Placeholder 2"/>
          <p:cNvSpPr>
            <a:spLocks noGrp="1"/>
          </p:cNvSpPr>
          <p:nvPr>
            <p:ph idx="1" hasCustomPrompt="1"/>
          </p:nvPr>
        </p:nvSpPr>
        <p:spPr>
          <a:xfrm>
            <a:off x="467544" y="1711349"/>
            <a:ext cx="8208912" cy="4525963"/>
          </a:xfrm>
          <a:prstGeom prst="rect">
            <a:avLst/>
          </a:prstGeom>
        </p:spPr>
        <p:txBody>
          <a:bodyPr/>
          <a:lstStyle>
            <a:lvl1pPr marL="285750" indent="-285750">
              <a:buSzPct val="100000"/>
              <a:buFontTx/>
              <a:buBlip>
                <a:blip r:embed="rId2"/>
              </a:buBlip>
              <a:defRPr sz="1800" b="1" baseline="0"/>
            </a:lvl1pPr>
            <a:lvl2pPr marL="742950" indent="-285750">
              <a:buFont typeface="Courier New"/>
              <a:buChar char="o"/>
              <a:defRPr sz="1600">
                <a:solidFill>
                  <a:srgbClr val="DA291C"/>
                </a:solidFill>
              </a:defRPr>
            </a:lvl2pPr>
            <a:lvl3pPr>
              <a:defRPr sz="1400" b="1"/>
            </a:lvl3pPr>
            <a:lvl4pPr marL="1543050" indent="-171450">
              <a:buSzPct val="100000"/>
              <a:buFontTx/>
              <a:buBlip>
                <a:blip r:embed="rId3"/>
              </a:buBlip>
              <a:defRPr sz="1200"/>
            </a:lvl4pPr>
          </a:lstStyle>
          <a:p>
            <a:pPr lvl="0"/>
            <a:r>
              <a:rPr lang="pt-PT" dirty="0"/>
              <a:t>PUCE DE NIVEAU 1</a:t>
            </a:r>
          </a:p>
          <a:p>
            <a:pPr lvl="1"/>
            <a:r>
              <a:rPr lang="pt-PT" dirty="0" err="1"/>
              <a:t>Puce</a:t>
            </a:r>
            <a:r>
              <a:rPr lang="pt-PT" dirty="0"/>
              <a:t> de </a:t>
            </a:r>
            <a:r>
              <a:rPr lang="pt-PT" dirty="0" err="1"/>
              <a:t>niveau</a:t>
            </a:r>
            <a:r>
              <a:rPr lang="pt-PT" dirty="0"/>
              <a:t> 2</a:t>
            </a:r>
          </a:p>
          <a:p>
            <a:pPr lvl="2"/>
            <a:r>
              <a:rPr lang="pt-PT" dirty="0" err="1"/>
              <a:t>Puce</a:t>
            </a:r>
            <a:r>
              <a:rPr lang="pt-PT" dirty="0"/>
              <a:t> de </a:t>
            </a:r>
            <a:r>
              <a:rPr lang="pt-PT" dirty="0" err="1"/>
              <a:t>niveau</a:t>
            </a:r>
            <a:r>
              <a:rPr lang="pt-PT" dirty="0"/>
              <a:t> 3</a:t>
            </a:r>
          </a:p>
          <a:p>
            <a:pPr lvl="3"/>
            <a:r>
              <a:rPr lang="pt-PT" dirty="0" err="1"/>
              <a:t>Puce</a:t>
            </a:r>
            <a:r>
              <a:rPr lang="pt-PT" dirty="0"/>
              <a:t> de </a:t>
            </a:r>
            <a:r>
              <a:rPr lang="pt-PT" dirty="0" err="1"/>
              <a:t>niveau</a:t>
            </a:r>
            <a:r>
              <a:rPr lang="pt-PT" dirty="0"/>
              <a:t> 4</a:t>
            </a:r>
          </a:p>
        </p:txBody>
      </p:sp>
      <p:sp>
        <p:nvSpPr>
          <p:cNvPr id="11" name="Text Placeholder 10"/>
          <p:cNvSpPr>
            <a:spLocks noGrp="1"/>
          </p:cNvSpPr>
          <p:nvPr>
            <p:ph type="body" sz="quarter" idx="13" hasCustomPrompt="1"/>
          </p:nvPr>
        </p:nvSpPr>
        <p:spPr>
          <a:xfrm>
            <a:off x="467544" y="847253"/>
            <a:ext cx="8198098" cy="792088"/>
          </a:xfrm>
          <a:prstGeom prst="rect">
            <a:avLst/>
          </a:prstGeom>
        </p:spPr>
        <p:txBody>
          <a:bodyPr vert="horz">
            <a:normAutofit/>
          </a:bodyPr>
          <a:lstStyle>
            <a:lvl1pPr marL="0" indent="0">
              <a:buNone/>
              <a:defRPr sz="1400" baseline="0">
                <a:solidFill>
                  <a:srgbClr val="250E62"/>
                </a:solidFill>
                <a:latin typeface="Century Gothic" panose="020B0502020202020204" pitchFamily="34" charset="0"/>
              </a:defRPr>
            </a:lvl1pPr>
          </a:lstStyle>
          <a:p>
            <a:pPr lvl="0"/>
            <a:r>
              <a:rPr lang="pt-PT" dirty="0"/>
              <a:t>SOUS-TITRE SUR UNE OU DEUX LIGNES</a:t>
            </a:r>
            <a:endParaRPr lang="en-US" dirty="0"/>
          </a:p>
        </p:txBody>
      </p:sp>
      <p:sp>
        <p:nvSpPr>
          <p:cNvPr id="4" name="Espace réservé du numéro de diapositive 3"/>
          <p:cNvSpPr>
            <a:spLocks noGrp="1"/>
          </p:cNvSpPr>
          <p:nvPr>
            <p:ph type="sldNum" sz="quarter" idx="14"/>
          </p:nvPr>
        </p:nvSpPr>
        <p:spPr/>
        <p:txBody>
          <a:bodyPr/>
          <a:lstStyle/>
          <a:p>
            <a:fld id="{BAB4D22C-7CB2-45EC-9BEC-141C19CE2479}" type="slidenum">
              <a:rPr lang="fr-FR" smtClean="0"/>
              <a:t>‹N°›</a:t>
            </a:fld>
            <a:endParaRPr lang="fr-FR" dirty="0"/>
          </a:p>
        </p:txBody>
      </p:sp>
    </p:spTree>
    <p:extLst>
      <p:ext uri="{BB962C8B-B14F-4D97-AF65-F5344CB8AC3E}">
        <p14:creationId xmlns:p14="http://schemas.microsoft.com/office/powerpoint/2010/main" val="13139772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bande.png"/>
          <p:cNvPicPr>
            <a:picLocks noChangeAspect="1"/>
          </p:cNvPicPr>
          <p:nvPr userDrawn="1"/>
        </p:nvPicPr>
        <p:blipFill rotWithShape="1">
          <a:blip r:embed="rId3" cstate="screen">
            <a:extLst>
              <a:ext uri="{28A0092B-C50C-407E-A947-70E740481C1C}">
                <a14:useLocalDpi xmlns:a14="http://schemas.microsoft.com/office/drawing/2010/main" val="0"/>
              </a:ext>
            </a:extLst>
          </a:blip>
          <a:srcRect/>
          <a:stretch/>
        </p:blipFill>
        <p:spPr>
          <a:xfrm>
            <a:off x="0" y="5696857"/>
            <a:ext cx="9144000" cy="338668"/>
          </a:xfrm>
          <a:prstGeom prst="rect">
            <a:avLst/>
          </a:prstGeom>
        </p:spPr>
      </p:pic>
      <p:sp>
        <p:nvSpPr>
          <p:cNvPr id="2" name="ZoneTexte 1"/>
          <p:cNvSpPr txBox="1"/>
          <p:nvPr userDrawn="1"/>
        </p:nvSpPr>
        <p:spPr>
          <a:xfrm>
            <a:off x="3023828" y="6115362"/>
            <a:ext cx="3096344" cy="576000"/>
          </a:xfrm>
          <a:prstGeom prst="rect">
            <a:avLst/>
          </a:prstGeom>
          <a:noFill/>
        </p:spPr>
        <p:txBody>
          <a:bodyPr wrap="square" rtlCol="0">
            <a:spAutoFit/>
          </a:bodyPr>
          <a:lstStyle/>
          <a:p>
            <a:pPr algn="ctr"/>
            <a:r>
              <a:rPr lang="fr-FR" sz="2000" b="0" dirty="0">
                <a:latin typeface="ITC Avant Garde Pro Bk" pitchFamily="50" charset="0"/>
              </a:rPr>
              <a:t>#MondeEnCommun</a:t>
            </a:r>
            <a:r>
              <a:rPr lang="fr-FR" b="0" dirty="0">
                <a:latin typeface="ITC Avant Garde Pro Bk" pitchFamily="50" charset="0"/>
              </a:rPr>
              <a:t/>
            </a:r>
            <a:br>
              <a:rPr lang="fr-FR" b="0" dirty="0">
                <a:latin typeface="ITC Avant Garde Pro Bk" pitchFamily="50" charset="0"/>
              </a:rPr>
            </a:br>
            <a:r>
              <a:rPr lang="fr-FR" sz="1000" b="0" dirty="0">
                <a:latin typeface="ITC Avant Garde Pro Md" pitchFamily="50" charset="0"/>
              </a:rPr>
              <a:t>AGENCE</a:t>
            </a:r>
            <a:r>
              <a:rPr lang="fr-FR" sz="1000" b="0" baseline="0" dirty="0">
                <a:latin typeface="ITC Avant Garde Pro Md" pitchFamily="50" charset="0"/>
              </a:rPr>
              <a:t> FRANÇAISE DE DÉVELOPPEMENT</a:t>
            </a:r>
            <a:endParaRPr lang="fr-FR" sz="1000" b="0" dirty="0">
              <a:latin typeface="ITC Avant Garde Pro Md" pitchFamily="50" charset="0"/>
            </a:endParaRPr>
          </a:p>
        </p:txBody>
      </p:sp>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5994399"/>
            <a:ext cx="9144000" cy="863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8"/>
          <p:cNvPicPr>
            <a:picLocks noChangeAspect="1"/>
          </p:cNvPicPr>
          <p:nvPr userDrawn="1"/>
        </p:nvPicPr>
        <p:blipFill>
          <a:blip r:embed="rId5" cstate="screen">
            <a:extLst>
              <a:ext uri="{28A0092B-C50C-407E-A947-70E740481C1C}">
                <a14:useLocalDpi xmlns:a14="http://schemas.microsoft.com/office/drawing/2010/main" val="0"/>
              </a:ext>
            </a:extLst>
          </a:blip>
          <a:stretch>
            <a:fillRect/>
          </a:stretch>
        </p:blipFill>
        <p:spPr>
          <a:xfrm>
            <a:off x="2627784" y="332656"/>
            <a:ext cx="3406199" cy="1417344"/>
          </a:xfrm>
          <a:prstGeom prst="rect">
            <a:avLst/>
          </a:prstGeom>
        </p:spPr>
      </p:pic>
    </p:spTree>
    <p:extLst>
      <p:ext uri="{BB962C8B-B14F-4D97-AF65-F5344CB8AC3E}">
        <p14:creationId xmlns:p14="http://schemas.microsoft.com/office/powerpoint/2010/main" val="91718302"/>
      </p:ext>
    </p:extLst>
  </p:cSld>
  <p:clrMap bg1="lt1" tx1="dk1" bg2="lt2" tx2="dk2" accent1="accent1" accent2="accent2" accent3="accent3" accent4="accent4" accent5="accent5" accent6="accent6" hlink="hlink" folHlink="folHlink"/>
  <p:sldLayoutIdLst>
    <p:sldLayoutId id="2147483673" r:id="rId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designation 1ligne_bleu.png"/>
          <p:cNvPicPr>
            <a:picLocks noChangeAspect="1"/>
          </p:cNvPicPr>
          <p:nvPr userDrawn="1"/>
        </p:nvPicPr>
        <p:blipFill rotWithShape="1">
          <a:blip r:embed="rId4" cstate="screen">
            <a:extLst>
              <a:ext uri="{28A0092B-C50C-407E-A947-70E740481C1C}">
                <a14:useLocalDpi xmlns:a14="http://schemas.microsoft.com/office/drawing/2010/main" val="0"/>
              </a:ext>
            </a:extLst>
          </a:blip>
          <a:srcRect/>
          <a:stretch/>
        </p:blipFill>
        <p:spPr>
          <a:xfrm>
            <a:off x="5652120" y="6485406"/>
            <a:ext cx="2736304" cy="255962"/>
          </a:xfrm>
          <a:prstGeom prst="rect">
            <a:avLst/>
          </a:prstGeom>
        </p:spPr>
      </p:pic>
      <p:pic>
        <p:nvPicPr>
          <p:cNvPr id="7" name="Picture 6" descr="bande.png"/>
          <p:cNvPicPr>
            <a:picLocks noChangeAspect="1"/>
          </p:cNvPicPr>
          <p:nvPr userDrawn="1"/>
        </p:nvPicPr>
        <p:blipFill rotWithShape="1">
          <a:blip r:embed="rId5" cstate="screen">
            <a:extLst>
              <a:ext uri="{28A0092B-C50C-407E-A947-70E740481C1C}">
                <a14:useLocalDpi xmlns:a14="http://schemas.microsoft.com/office/drawing/2010/main" val="0"/>
              </a:ext>
            </a:extLst>
          </a:blip>
          <a:srcRect/>
          <a:stretch/>
        </p:blipFill>
        <p:spPr>
          <a:xfrm>
            <a:off x="0" y="0"/>
            <a:ext cx="9144000" cy="278190"/>
          </a:xfrm>
          <a:prstGeom prst="rect">
            <a:avLst/>
          </a:prstGeom>
        </p:spPr>
      </p:pic>
      <p:sp>
        <p:nvSpPr>
          <p:cNvPr id="9" name="Rectangle 8"/>
          <p:cNvSpPr/>
          <p:nvPr userDrawn="1"/>
        </p:nvSpPr>
        <p:spPr>
          <a:xfrm>
            <a:off x="8502800" y="6464369"/>
            <a:ext cx="372743" cy="276999"/>
          </a:xfrm>
          <a:prstGeom prst="rect">
            <a:avLst/>
          </a:prstGeom>
        </p:spPr>
        <p:txBody>
          <a:bodyPr wrap="none">
            <a:spAutoFit/>
          </a:bodyPr>
          <a:lstStyle/>
          <a:p>
            <a:fld id="{6F32C7B0-98E2-A343-B6F2-A0B5AE2167E7}" type="slidenum">
              <a:rPr lang="fr-FR" sz="1200" smtClean="0">
                <a:solidFill>
                  <a:srgbClr val="250E62"/>
                </a:solidFill>
              </a:rPr>
              <a:pPr/>
              <a:t>‹N°›</a:t>
            </a:fld>
            <a:endParaRPr lang="fr-FR" sz="1200" dirty="0">
              <a:solidFill>
                <a:srgbClr val="250E62"/>
              </a:solidFill>
            </a:endParaRPr>
          </a:p>
        </p:txBody>
      </p:sp>
      <p:sp>
        <p:nvSpPr>
          <p:cNvPr id="2" name="Espace réservé du titre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p:cNvSpPr>
            <a:spLocks noGrp="1"/>
          </p:cNvSpPr>
          <p:nvPr>
            <p:ph type="body" idx="1"/>
          </p:nvPr>
        </p:nvSpPr>
        <p:spPr>
          <a:xfrm>
            <a:off x="628650" y="1825625"/>
            <a:ext cx="7886700" cy="3138120"/>
          </a:xfrm>
          <a:prstGeom prst="rect">
            <a:avLst/>
          </a:prstGeom>
        </p:spPr>
        <p:txBody>
          <a:bodyPr vert="horz" lIns="91440" tIns="45720" rIns="91440" bIns="45720" rtlCol="0">
            <a:normAutofit/>
          </a:bodyPr>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numéro de diapositive 3"/>
          <p:cNvSpPr>
            <a:spLocks noGrp="1"/>
          </p:cNvSpPr>
          <p:nvPr>
            <p:ph type="sldNum" sz="quarter" idx="4"/>
          </p:nvPr>
        </p:nvSpPr>
        <p:spPr>
          <a:xfrm>
            <a:off x="6457950" y="64482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B4D22C-7CB2-45EC-9BEC-141C19CE2479}" type="slidenum">
              <a:rPr lang="fr-FR" smtClean="0"/>
              <a:t>‹N°›</a:t>
            </a:fld>
            <a:endParaRPr lang="fr-FR" dirty="0"/>
          </a:p>
        </p:txBody>
      </p:sp>
      <p:sp>
        <p:nvSpPr>
          <p:cNvPr id="13" name="Footer Placeholder 12"/>
          <p:cNvSpPr txBox="1">
            <a:spLocks/>
          </p:cNvSpPr>
          <p:nvPr userDrawn="1"/>
        </p:nvSpPr>
        <p:spPr>
          <a:xfrm>
            <a:off x="395536" y="6421243"/>
            <a:ext cx="3168352" cy="288032"/>
          </a:xfrm>
          <a:prstGeom prst="rect">
            <a:avLst/>
          </a:prstGeom>
        </p:spPr>
        <p:txBody>
          <a:bodyPr/>
          <a:lstStyle>
            <a:defPPr>
              <a:defRPr lang="en-US"/>
            </a:defPPr>
            <a:lvl1pPr marL="0" algn="l" defTabSz="914400" rtl="0" eaLnBrk="1" latinLnBrk="0" hangingPunct="1">
              <a:defRPr sz="1200" b="1" i="0" kern="1200">
                <a:solidFill>
                  <a:srgbClr val="250E62"/>
                </a:solidFill>
                <a:latin typeface="Century Gothic"/>
                <a:ea typeface="+mn-ea"/>
                <a:cs typeface="Century Gothic"/>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endParaRPr lang="en-US" b="0" dirty="0"/>
          </a:p>
        </p:txBody>
      </p:sp>
    </p:spTree>
    <p:extLst>
      <p:ext uri="{BB962C8B-B14F-4D97-AF65-F5344CB8AC3E}">
        <p14:creationId xmlns:p14="http://schemas.microsoft.com/office/powerpoint/2010/main" val="650597834"/>
      </p:ext>
    </p:extLst>
  </p:cSld>
  <p:clrMap bg1="lt1" tx1="dk1" bg2="lt2" tx2="dk2" accent1="accent1" accent2="accent2" accent3="accent3" accent4="accent4" accent5="accent5" accent6="accent6" hlink="hlink" folHlink="folHlink"/>
  <p:sldLayoutIdLst>
    <p:sldLayoutId id="2147483661" r:id="rId1"/>
    <p:sldLayoutId id="2147483662" r:id="rId2"/>
  </p:sldLayoutIdLst>
  <p:timing>
    <p:tnLst>
      <p:par>
        <p:cTn id="1" dur="indefinite" restart="never" nodeType="tmRoot"/>
      </p:par>
    </p:tnLst>
  </p:timing>
  <p:hf sldNum="0" hdr="0" dt="0"/>
  <p:txStyles>
    <p:titleStyle>
      <a:lvl1pPr algn="ctr" defTabSz="4572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microsoft.com/office/2018/10/relationships/comments" Target="../comments/modernComment_1C2_AE16973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oscar.afd.fr/"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gels-avoirs.dgtresor.gouv.fr/"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microsoft.com/office/2018/10/relationships/comments" Target="../comments/modernComment_1A7_1A39D8F3.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microsoft.com/office/2018/10/relationships/comments" Target="../comments/modernComment_1BC_20B7E50C.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microsoft.com/office/2018/10/relationships/comments" Target="../comments/modernComment_1C1_57009A9F.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ous-titre 5"/>
          <p:cNvSpPr>
            <a:spLocks noGrp="1"/>
          </p:cNvSpPr>
          <p:nvPr>
            <p:ph type="subTitle" idx="1"/>
          </p:nvPr>
        </p:nvSpPr>
        <p:spPr>
          <a:xfrm>
            <a:off x="1043607" y="2060848"/>
            <a:ext cx="7088832" cy="2592288"/>
          </a:xfrm>
          <a:solidFill>
            <a:schemeClr val="bg2"/>
          </a:solidFill>
        </p:spPr>
        <p:style>
          <a:lnRef idx="1">
            <a:schemeClr val="accent3"/>
          </a:lnRef>
          <a:fillRef idx="3">
            <a:schemeClr val="accent3"/>
          </a:fillRef>
          <a:effectRef idx="2">
            <a:schemeClr val="accent3"/>
          </a:effectRef>
          <a:fontRef idx="minor">
            <a:schemeClr val="lt1"/>
          </a:fontRef>
        </p:style>
        <p:txBody>
          <a:bodyPr/>
          <a:lstStyle/>
          <a:p>
            <a:r>
              <a:rPr lang="en-US" b="1" dirty="0">
                <a:effectLst>
                  <a:outerShdw blurRad="38100" dist="38100" dir="2700000" algn="tl">
                    <a:srgbClr val="000000">
                      <a:alpha val="43137"/>
                    </a:srgbClr>
                  </a:outerShdw>
                </a:effectLst>
              </a:rPr>
              <a:t>Manuel </a:t>
            </a:r>
            <a:r>
              <a:rPr lang="fr-FR" b="1" dirty="0">
                <a:effectLst>
                  <a:outerShdw blurRad="38100" dist="38100" dir="2700000" algn="tl">
                    <a:srgbClr val="000000">
                      <a:alpha val="43137"/>
                    </a:srgbClr>
                  </a:outerShdw>
                </a:effectLst>
              </a:rPr>
              <a:t>d’utilisation</a:t>
            </a:r>
            <a:r>
              <a:rPr lang="en-US" b="1" dirty="0">
                <a:effectLst>
                  <a:outerShdw blurRad="38100" dist="38100" dir="2700000" algn="tl">
                    <a:srgbClr val="000000">
                      <a:alpha val="43137"/>
                    </a:srgbClr>
                  </a:outerShdw>
                </a:effectLst>
              </a:rPr>
              <a:t> de </a:t>
            </a:r>
            <a:r>
              <a:rPr lang="fr-FR" b="1" dirty="0">
                <a:effectLst>
                  <a:outerShdw blurRad="38100" dist="38100" dir="2700000" algn="tl">
                    <a:srgbClr val="000000">
                      <a:alpha val="43137"/>
                    </a:srgbClr>
                  </a:outerShdw>
                </a:effectLst>
              </a:rPr>
              <a:t>l’outil de filtrage mis à disposition par la direction générale du trésor</a:t>
            </a:r>
          </a:p>
        </p:txBody>
      </p:sp>
      <p:sp>
        <p:nvSpPr>
          <p:cNvPr id="2" name="ZoneTexte 1"/>
          <p:cNvSpPr txBox="1"/>
          <p:nvPr/>
        </p:nvSpPr>
        <p:spPr>
          <a:xfrm>
            <a:off x="6876256" y="620688"/>
            <a:ext cx="1800200" cy="369332"/>
          </a:xfrm>
          <a:prstGeom prst="rect">
            <a:avLst/>
          </a:prstGeom>
          <a:noFill/>
        </p:spPr>
        <p:txBody>
          <a:bodyPr wrap="square" rtlCol="0">
            <a:spAutoFit/>
          </a:bodyPr>
          <a:lstStyle/>
          <a:p>
            <a:r>
              <a:rPr lang="fr-FR" dirty="0" smtClean="0"/>
              <a:t>Février </a:t>
            </a:r>
            <a:r>
              <a:rPr lang="fr-FR" dirty="0" smtClean="0"/>
              <a:t>2025</a:t>
            </a:r>
            <a:endParaRPr lang="fr-FR" dirty="0"/>
          </a:p>
        </p:txBody>
      </p:sp>
      <p:sp>
        <p:nvSpPr>
          <p:cNvPr id="4" name="ZoneTexte 3"/>
          <p:cNvSpPr txBox="1"/>
          <p:nvPr/>
        </p:nvSpPr>
        <p:spPr>
          <a:xfrm>
            <a:off x="406827" y="5229200"/>
            <a:ext cx="8557661" cy="323165"/>
          </a:xfrm>
          <a:prstGeom prst="rect">
            <a:avLst/>
          </a:prstGeom>
          <a:noFill/>
          <a:ln>
            <a:solidFill>
              <a:schemeClr val="bg1"/>
            </a:solidFill>
          </a:ln>
        </p:spPr>
        <p:txBody>
          <a:bodyPr wrap="square" rtlCol="0">
            <a:spAutoFit/>
          </a:bodyPr>
          <a:lstStyle/>
          <a:p>
            <a:pPr algn="just"/>
            <a:r>
              <a:rPr lang="fr-FR" sz="1500" i="1" dirty="0" smtClean="0"/>
              <a:t>NB : ce manuel d’utilisation demeure soumis à une validation ultérieure de la Direction Générale du Trésor </a:t>
            </a:r>
            <a:endParaRPr lang="fr-FR" sz="1500" i="1" dirty="0"/>
          </a:p>
        </p:txBody>
      </p:sp>
    </p:spTree>
    <p:extLst>
      <p:ext uri="{BB962C8B-B14F-4D97-AF65-F5344CB8AC3E}">
        <p14:creationId xmlns:p14="http://schemas.microsoft.com/office/powerpoint/2010/main" val="2499115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a:t>
            </a:r>
            <a:r>
              <a:rPr lang="fr-FR" sz="2000" dirty="0">
                <a:solidFill>
                  <a:srgbClr val="2A17B9"/>
                </a:solidFill>
              </a:rPr>
              <a:t> </a:t>
            </a:r>
            <a:r>
              <a:rPr lang="fr-FR" dirty="0"/>
              <a:t>Le filtrage sur les listes de sanctions</a:t>
            </a:r>
            <a:br>
              <a:rPr lang="fr-FR" dirty="0"/>
            </a:br>
            <a:r>
              <a:rPr lang="fr-FR" sz="1700" dirty="0"/>
              <a:t>1.3 - Analyse du résultat obtenu</a:t>
            </a:r>
            <a:r>
              <a:rPr lang="fr-FR" dirty="0"/>
              <a:t/>
            </a:r>
            <a:br>
              <a:rPr lang="fr-FR" dirty="0"/>
            </a:br>
            <a:r>
              <a:rPr lang="fr-FR" sz="1400" dirty="0"/>
              <a:t>1.3.2 En cas </a:t>
            </a:r>
            <a:r>
              <a:rPr lang="fr-FR" sz="1400" dirty="0" smtClean="0"/>
              <a:t>de correspondance </a:t>
            </a:r>
            <a:r>
              <a:rPr lang="fr-FR" sz="1400" dirty="0"/>
              <a:t>positive sur les listes de sanctions financières</a:t>
            </a:r>
            <a:endParaRPr lang="en-US" sz="1400" dirty="0"/>
          </a:p>
        </p:txBody>
      </p:sp>
      <p:sp>
        <p:nvSpPr>
          <p:cNvPr id="51" name="ZoneTexte 50"/>
          <p:cNvSpPr txBox="1"/>
          <p:nvPr/>
        </p:nvSpPr>
        <p:spPr>
          <a:xfrm>
            <a:off x="619593" y="4921451"/>
            <a:ext cx="8112460" cy="1323439"/>
          </a:xfrm>
          <a:prstGeom prst="rect">
            <a:avLst/>
          </a:prstGeom>
          <a:noFill/>
          <a:ln>
            <a:solidFill>
              <a:schemeClr val="tx1">
                <a:lumMod val="40000"/>
                <a:lumOff val="60000"/>
              </a:schemeClr>
            </a:solidFill>
          </a:ln>
        </p:spPr>
        <p:txBody>
          <a:bodyPr wrap="square" rtlCol="0">
            <a:spAutoFit/>
          </a:bodyPr>
          <a:lstStyle/>
          <a:p>
            <a:r>
              <a:rPr lang="fr-FR" sz="1600" dirty="0"/>
              <a:t>Vérifier que les éléments dans le champ nom / prénom / alias renseignés correspondent aux informations du résultat: </a:t>
            </a:r>
          </a:p>
          <a:p>
            <a:pPr marL="285750" indent="-285750">
              <a:buFont typeface="Arial" panose="020B0604020202020204" pitchFamily="34" charset="0"/>
              <a:buChar char="•"/>
            </a:pPr>
            <a:r>
              <a:rPr lang="fr-FR" sz="1600" dirty="0"/>
              <a:t>dans le champ nom pour une association, une coopérative, une organisation </a:t>
            </a:r>
          </a:p>
          <a:p>
            <a:pPr marL="285750" indent="-285750">
              <a:buFont typeface="Arial" panose="020B0604020202020204" pitchFamily="34" charset="0"/>
              <a:buChar char="•"/>
            </a:pPr>
            <a:r>
              <a:rPr lang="fr-FR" sz="1600" dirty="0"/>
              <a:t>dans le champ nom et identification (avec le numéro d’identification fiscal) pour une </a:t>
            </a:r>
            <a:r>
              <a:rPr lang="fr-FR" sz="1600" dirty="0" smtClean="0"/>
              <a:t>entreprise</a:t>
            </a:r>
            <a:endParaRPr lang="fr-FR" sz="1600" dirty="0"/>
          </a:p>
        </p:txBody>
      </p:sp>
      <p:cxnSp>
        <p:nvCxnSpPr>
          <p:cNvPr id="18" name="Connecteur en angle 17"/>
          <p:cNvCxnSpPr>
            <a:cxnSpLocks/>
            <a:endCxn id="48" idx="1"/>
          </p:cNvCxnSpPr>
          <p:nvPr/>
        </p:nvCxnSpPr>
        <p:spPr>
          <a:xfrm rot="5400000" flipH="1" flipV="1">
            <a:off x="453700" y="3234441"/>
            <a:ext cx="1870780" cy="1503240"/>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fr-FR" sz="1400" dirty="0"/>
              <a:t>Quand l’outil de filtrage détecte un résultat, cela signifie qu’il y a une correspondance positive dans les listes de sanctions financières. La personne (ou l’entité) contrôlée  figure sur l’une des listes de sanctions financières (France, UE ou ONU) à la date du contrôle.</a:t>
            </a:r>
          </a:p>
        </p:txBody>
      </p:sp>
      <p:sp>
        <p:nvSpPr>
          <p:cNvPr id="4" name="ZoneTexte 3">
            <a:extLst>
              <a:ext uri="{FF2B5EF4-FFF2-40B4-BE49-F238E27FC236}">
                <a16:creationId xmlns:a16="http://schemas.microsoft.com/office/drawing/2014/main" id="{151B1FA8-68E4-EEE8-FA2B-95E479408215}"/>
              </a:ext>
            </a:extLst>
          </p:cNvPr>
          <p:cNvSpPr txBox="1"/>
          <p:nvPr/>
        </p:nvSpPr>
        <p:spPr>
          <a:xfrm>
            <a:off x="2159867" y="2169731"/>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a:t>Recherche d’une personne morale </a:t>
            </a:r>
            <a:endParaRPr lang="en-US" sz="1500" i="1" dirty="0"/>
          </a:p>
        </p:txBody>
      </p:sp>
      <p:pic>
        <p:nvPicPr>
          <p:cNvPr id="6" name="Image 5">
            <a:extLst>
              <a:ext uri="{FF2B5EF4-FFF2-40B4-BE49-F238E27FC236}">
                <a16:creationId xmlns:a16="http://schemas.microsoft.com/office/drawing/2014/main" id="{C51A7C6E-F44D-D49F-4C1C-68B9AF80EBAE}"/>
              </a:ext>
            </a:extLst>
          </p:cNvPr>
          <p:cNvPicPr>
            <a:picLocks noChangeAspect="1"/>
          </p:cNvPicPr>
          <p:nvPr/>
        </p:nvPicPr>
        <p:blipFill>
          <a:blip r:embed="rId3"/>
          <a:stretch>
            <a:fillRect/>
          </a:stretch>
        </p:blipFill>
        <p:spPr>
          <a:xfrm>
            <a:off x="2155543" y="2636912"/>
            <a:ext cx="5040560" cy="2191223"/>
          </a:xfrm>
          <a:prstGeom prst="rect">
            <a:avLst/>
          </a:prstGeom>
        </p:spPr>
      </p:pic>
      <p:sp>
        <p:nvSpPr>
          <p:cNvPr id="48" name="Rectangle à coins arrondis 47"/>
          <p:cNvSpPr/>
          <p:nvPr/>
        </p:nvSpPr>
        <p:spPr>
          <a:xfrm>
            <a:off x="2140710" y="2825944"/>
            <a:ext cx="4939998" cy="449454"/>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2" name="Rectangle à coins arrondis 41"/>
          <p:cNvSpPr/>
          <p:nvPr/>
        </p:nvSpPr>
        <p:spPr>
          <a:xfrm>
            <a:off x="2267744" y="3392438"/>
            <a:ext cx="3528392" cy="1435697"/>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9" name="Connecteur droit avec flèche 18"/>
          <p:cNvCxnSpPr>
            <a:cxnSpLocks/>
            <a:endCxn id="42" idx="1"/>
          </p:cNvCxnSpPr>
          <p:nvPr/>
        </p:nvCxnSpPr>
        <p:spPr>
          <a:xfrm flipV="1">
            <a:off x="637470" y="4110287"/>
            <a:ext cx="1630274" cy="8111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20716087"/>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4"/>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fr-FR" dirty="0"/>
              <a:t>2. </a:t>
            </a:r>
            <a:r>
              <a:rPr lang="fr-FR" dirty="0" smtClean="0"/>
              <a:t>Justificatif à conserver</a:t>
            </a:r>
            <a:r>
              <a:rPr lang="fr-FR" dirty="0"/>
              <a:t/>
            </a:r>
            <a:br>
              <a:rPr lang="fr-FR" dirty="0"/>
            </a:br>
            <a:r>
              <a:rPr lang="fr-FR" sz="1700" dirty="0"/>
              <a:t>2.1 - Cas du screening négatif  </a:t>
            </a:r>
          </a:p>
        </p:txBody>
      </p:sp>
      <p:pic>
        <p:nvPicPr>
          <p:cNvPr id="42" name="Image 41"/>
          <p:cNvPicPr>
            <a:picLocks noChangeAspect="1"/>
          </p:cNvPicPr>
          <p:nvPr/>
        </p:nvPicPr>
        <p:blipFill>
          <a:blip r:embed="rId2"/>
          <a:stretch>
            <a:fillRect/>
          </a:stretch>
        </p:blipFill>
        <p:spPr>
          <a:xfrm>
            <a:off x="1065346" y="2296496"/>
            <a:ext cx="6941300" cy="3364752"/>
          </a:xfrm>
          <a:prstGeom prst="rect">
            <a:avLst/>
          </a:prstGeom>
        </p:spPr>
      </p:pic>
      <p:sp>
        <p:nvSpPr>
          <p:cNvPr id="44" name="ZoneTexte 43"/>
          <p:cNvSpPr txBox="1"/>
          <p:nvPr/>
        </p:nvSpPr>
        <p:spPr>
          <a:xfrm>
            <a:off x="539687" y="971295"/>
            <a:ext cx="8161200" cy="954107"/>
          </a:xfrm>
          <a:prstGeom prst="rect">
            <a:avLst/>
          </a:prstGeom>
          <a:noFill/>
          <a:ln>
            <a:solidFill>
              <a:schemeClr val="tx1"/>
            </a:solidFill>
          </a:ln>
        </p:spPr>
        <p:txBody>
          <a:bodyPr wrap="square" rtlCol="0">
            <a:spAutoFit/>
          </a:bodyPr>
          <a:lstStyle/>
          <a:p>
            <a:pPr algn="just"/>
            <a:r>
              <a:rPr lang="fr-FR" sz="1400" dirty="0"/>
              <a:t>Pour attester de la réalisation de la recherche sur les listes de sanctions financières, prendre et archiver une capture d’écran comme ci-dessous de la page de résultat. Dans le titre du fichier, indiquer la date du filtrage et le nom du tiers filtré afin de conserver une preuve de </a:t>
            </a:r>
            <a:r>
              <a:rPr lang="fr-FR" sz="1400" dirty="0" smtClean="0"/>
              <a:t>la correspondance </a:t>
            </a:r>
            <a:r>
              <a:rPr lang="fr-FR" sz="1400" dirty="0"/>
              <a:t>négative. </a:t>
            </a:r>
          </a:p>
        </p:txBody>
      </p:sp>
    </p:spTree>
    <p:extLst>
      <p:ext uri="{BB962C8B-B14F-4D97-AF65-F5344CB8AC3E}">
        <p14:creationId xmlns:p14="http://schemas.microsoft.com/office/powerpoint/2010/main" val="804490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en-US" dirty="0"/>
              <a:t>2</a:t>
            </a:r>
            <a:r>
              <a:rPr lang="fr-FR" dirty="0"/>
              <a:t>. </a:t>
            </a:r>
            <a:r>
              <a:rPr lang="fr-FR" dirty="0" smtClean="0"/>
              <a:t>Justificatif à conserver</a:t>
            </a:r>
            <a:r>
              <a:rPr lang="fr-FR" dirty="0"/>
              <a:t/>
            </a:r>
            <a:br>
              <a:rPr lang="fr-FR" dirty="0"/>
            </a:br>
            <a:r>
              <a:rPr lang="fr-FR" sz="1700" dirty="0"/>
              <a:t>2.2 - Cas du screening positif </a:t>
            </a:r>
            <a:endParaRPr lang="en-US" sz="1700" dirty="0"/>
          </a:p>
        </p:txBody>
      </p:sp>
      <p:pic>
        <p:nvPicPr>
          <p:cNvPr id="2" name="Image 1"/>
          <p:cNvPicPr>
            <a:picLocks noChangeAspect="1"/>
          </p:cNvPicPr>
          <p:nvPr/>
        </p:nvPicPr>
        <p:blipFill>
          <a:blip r:embed="rId2"/>
          <a:stretch>
            <a:fillRect/>
          </a:stretch>
        </p:blipFill>
        <p:spPr>
          <a:xfrm>
            <a:off x="539552" y="4149080"/>
            <a:ext cx="1745268" cy="2376264"/>
          </a:xfrm>
          <a:prstGeom prst="rect">
            <a:avLst/>
          </a:prstGeom>
        </p:spPr>
      </p:pic>
      <p:cxnSp>
        <p:nvCxnSpPr>
          <p:cNvPr id="8" name="Connecteur droit avec flèche 7"/>
          <p:cNvCxnSpPr>
            <a:cxnSpLocks/>
          </p:cNvCxnSpPr>
          <p:nvPr/>
        </p:nvCxnSpPr>
        <p:spPr>
          <a:xfrm flipH="1">
            <a:off x="2313682" y="5301208"/>
            <a:ext cx="1577544"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10" name="ZoneTexte 9"/>
          <p:cNvSpPr txBox="1"/>
          <p:nvPr/>
        </p:nvSpPr>
        <p:spPr>
          <a:xfrm>
            <a:off x="3891226" y="5044825"/>
            <a:ext cx="4785230" cy="584775"/>
          </a:xfrm>
          <a:prstGeom prst="rect">
            <a:avLst/>
          </a:prstGeom>
          <a:noFill/>
          <a:ln>
            <a:solidFill>
              <a:schemeClr val="tx1">
                <a:lumMod val="40000"/>
                <a:lumOff val="60000"/>
              </a:schemeClr>
            </a:solidFill>
          </a:ln>
        </p:spPr>
        <p:txBody>
          <a:bodyPr wrap="square" rtlCol="0">
            <a:spAutoFit/>
          </a:bodyPr>
          <a:lstStyle/>
          <a:p>
            <a:pPr algn="ctr"/>
            <a:r>
              <a:rPr lang="fr-FR" sz="1600" dirty="0"/>
              <a:t>Fichier PDF résumant les principales informations sur </a:t>
            </a:r>
            <a:r>
              <a:rPr lang="fr-FR" sz="1600" dirty="0" smtClean="0"/>
              <a:t>la correspondance </a:t>
            </a:r>
            <a:r>
              <a:rPr lang="fr-FR" sz="1600" dirty="0"/>
              <a:t>positive</a:t>
            </a:r>
          </a:p>
        </p:txBody>
      </p:sp>
      <p:sp>
        <p:nvSpPr>
          <p:cNvPr id="14" name="ZoneTexte 13"/>
          <p:cNvSpPr txBox="1"/>
          <p:nvPr/>
        </p:nvSpPr>
        <p:spPr>
          <a:xfrm>
            <a:off x="539552" y="3492297"/>
            <a:ext cx="2245634" cy="584775"/>
          </a:xfrm>
          <a:prstGeom prst="rect">
            <a:avLst/>
          </a:prstGeom>
          <a:noFill/>
          <a:ln>
            <a:solidFill>
              <a:schemeClr val="tx1">
                <a:lumMod val="40000"/>
                <a:lumOff val="60000"/>
              </a:schemeClr>
            </a:solidFill>
          </a:ln>
        </p:spPr>
        <p:txBody>
          <a:bodyPr wrap="square" rtlCol="0">
            <a:spAutoFit/>
          </a:bodyPr>
          <a:lstStyle/>
          <a:p>
            <a:pPr algn="ctr"/>
            <a:r>
              <a:rPr lang="fr-FR" sz="1600" dirty="0"/>
              <a:t>Cliquer sur exporter en PDF </a:t>
            </a:r>
          </a:p>
        </p:txBody>
      </p:sp>
      <p:sp>
        <p:nvSpPr>
          <p:cNvPr id="16" name="ZoneTexte 15"/>
          <p:cNvSpPr txBox="1"/>
          <p:nvPr/>
        </p:nvSpPr>
        <p:spPr>
          <a:xfrm>
            <a:off x="488093" y="888404"/>
            <a:ext cx="8161200" cy="1169551"/>
          </a:xfrm>
          <a:prstGeom prst="rect">
            <a:avLst/>
          </a:prstGeom>
          <a:noFill/>
          <a:ln>
            <a:solidFill>
              <a:schemeClr val="tx1"/>
            </a:solidFill>
          </a:ln>
        </p:spPr>
        <p:txBody>
          <a:bodyPr wrap="square" rtlCol="0">
            <a:spAutoFit/>
          </a:bodyPr>
          <a:lstStyle/>
          <a:p>
            <a:pPr algn="just"/>
            <a:r>
              <a:rPr lang="fr-FR" sz="1400" dirty="0"/>
              <a:t>L’outil de la DGT permet de générer un rapport PDF de la </a:t>
            </a:r>
            <a:r>
              <a:rPr lang="fr-FR" sz="1400" dirty="0" smtClean="0"/>
              <a:t>correspondance positive </a:t>
            </a:r>
            <a:r>
              <a:rPr lang="fr-FR" sz="1400" dirty="0"/>
              <a:t>détaillant les listes qui ont été analysées, la date de réalisation de l’analyse, la liste de sanction le tiers se trouve et les motifs de la présence sur la liste de sanctions financières.</a:t>
            </a:r>
          </a:p>
          <a:p>
            <a:pPr algn="just"/>
            <a:r>
              <a:rPr lang="fr-FR" sz="1400" dirty="0"/>
              <a:t>Pour attester de la réalisation de la recherche, exporter en PDF et archiver les résultats de la recherche.</a:t>
            </a:r>
          </a:p>
        </p:txBody>
      </p:sp>
      <p:pic>
        <p:nvPicPr>
          <p:cNvPr id="4" name="Image 3"/>
          <p:cNvPicPr>
            <a:picLocks noChangeAspect="1"/>
          </p:cNvPicPr>
          <p:nvPr/>
        </p:nvPicPr>
        <p:blipFill>
          <a:blip r:embed="rId3"/>
          <a:stretch>
            <a:fillRect/>
          </a:stretch>
        </p:blipFill>
        <p:spPr>
          <a:xfrm>
            <a:off x="3707903" y="2101194"/>
            <a:ext cx="4953119" cy="2407925"/>
          </a:xfrm>
          <a:prstGeom prst="rect">
            <a:avLst/>
          </a:prstGeom>
        </p:spPr>
      </p:pic>
      <p:sp>
        <p:nvSpPr>
          <p:cNvPr id="34" name="Ellipse 33"/>
          <p:cNvSpPr/>
          <p:nvPr/>
        </p:nvSpPr>
        <p:spPr>
          <a:xfrm>
            <a:off x="4860032" y="3687982"/>
            <a:ext cx="720080" cy="24507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1" name="Connecteur droit avec flèche 10"/>
          <p:cNvCxnSpPr>
            <a:cxnSpLocks/>
            <a:stCxn id="14" idx="3"/>
          </p:cNvCxnSpPr>
          <p:nvPr/>
        </p:nvCxnSpPr>
        <p:spPr>
          <a:xfrm>
            <a:off x="2785186" y="3784685"/>
            <a:ext cx="2074846" cy="4355"/>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9700376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37765" y="2420888"/>
            <a:ext cx="5256584" cy="861774"/>
          </a:xfrm>
          <a:prstGeom prst="rect">
            <a:avLst/>
          </a:prstGeom>
          <a:noFill/>
        </p:spPr>
        <p:txBody>
          <a:bodyPr wrap="square" rtlCol="0">
            <a:spAutoFit/>
          </a:bodyPr>
          <a:lstStyle/>
          <a:p>
            <a:pPr algn="ctr"/>
            <a:r>
              <a:rPr lang="en-US" sz="3200" b="1" dirty="0">
                <a:solidFill>
                  <a:srgbClr val="1C0E5D"/>
                </a:solidFill>
                <a:latin typeface="Century Gothic" panose="020B0502020202020204" pitchFamily="34" charset="0"/>
                <a:cs typeface="Arial" panose="020B0604020202020204" pitchFamily="34" charset="0"/>
              </a:rPr>
              <a:t>MERCI</a:t>
            </a:r>
            <a:br>
              <a:rPr lang="en-US" sz="3200" b="1" dirty="0">
                <a:solidFill>
                  <a:srgbClr val="1C0E5D"/>
                </a:solidFill>
                <a:latin typeface="Century Gothic" panose="020B0502020202020204" pitchFamily="34" charset="0"/>
                <a:cs typeface="Arial" panose="020B0604020202020204" pitchFamily="34" charset="0"/>
              </a:rPr>
            </a:br>
            <a:endParaRPr lang="en-US" u="sng" dirty="0">
              <a:hlinkClick r:id="rId2"/>
            </a:endParaRPr>
          </a:p>
        </p:txBody>
      </p:sp>
      <p:sp>
        <p:nvSpPr>
          <p:cNvPr id="5" name="TextBox 4"/>
          <p:cNvSpPr txBox="1"/>
          <p:nvPr/>
        </p:nvSpPr>
        <p:spPr>
          <a:xfrm>
            <a:off x="2267744" y="5301208"/>
            <a:ext cx="4596626" cy="307777"/>
          </a:xfrm>
          <a:prstGeom prst="rect">
            <a:avLst/>
          </a:prstGeom>
          <a:noFill/>
        </p:spPr>
        <p:txBody>
          <a:bodyPr wrap="square" rtlCol="0">
            <a:spAutoFit/>
          </a:bodyPr>
          <a:lstStyle/>
          <a:p>
            <a:pPr algn="ctr"/>
            <a:r>
              <a:rPr lang="en-US" sz="1400" dirty="0">
                <a:solidFill>
                  <a:srgbClr val="1C0E5D"/>
                </a:solidFill>
                <a:latin typeface="Century Gothic" panose="020B0502020202020204" pitchFamily="34" charset="0"/>
                <a:cs typeface="Arial" panose="020B0604020202020204" pitchFamily="34" charset="0"/>
              </a:rPr>
              <a:t>afd.fr</a:t>
            </a:r>
          </a:p>
        </p:txBody>
      </p:sp>
    </p:spTree>
    <p:extLst>
      <p:ext uri="{BB962C8B-B14F-4D97-AF65-F5344CB8AC3E}">
        <p14:creationId xmlns:p14="http://schemas.microsoft.com/office/powerpoint/2010/main" val="3979139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51520" y="415422"/>
            <a:ext cx="8424936" cy="337790"/>
          </a:xfrm>
        </p:spPr>
        <p:txBody>
          <a:bodyPr>
            <a:normAutofit fontScale="90000"/>
          </a:bodyPr>
          <a:lstStyle/>
          <a:p>
            <a:r>
              <a:rPr lang="en-US" dirty="0"/>
              <a:t>SOMMAIRE</a:t>
            </a:r>
          </a:p>
        </p:txBody>
      </p:sp>
      <p:sp>
        <p:nvSpPr>
          <p:cNvPr id="3" name="Espace réservé du contenu 2"/>
          <p:cNvSpPr>
            <a:spLocks noGrp="1"/>
          </p:cNvSpPr>
          <p:nvPr>
            <p:ph idx="1"/>
          </p:nvPr>
        </p:nvSpPr>
        <p:spPr>
          <a:xfrm>
            <a:off x="539552" y="1052736"/>
            <a:ext cx="8208912" cy="4824536"/>
          </a:xfrm>
        </p:spPr>
        <p:txBody>
          <a:bodyPr>
            <a:normAutofit/>
          </a:bodyPr>
          <a:lstStyle/>
          <a:p>
            <a:pPr marL="342900" indent="-342900">
              <a:lnSpc>
                <a:spcPct val="150000"/>
              </a:lnSpc>
              <a:buFont typeface="+mj-lt"/>
              <a:buAutoNum type="arabicPeriod"/>
            </a:pPr>
            <a:r>
              <a:rPr lang="fr-FR" sz="1600" dirty="0"/>
              <a:t>Le filtrage sur les listes de sanctions </a:t>
            </a:r>
          </a:p>
          <a:p>
            <a:pPr marL="457200" lvl="1" indent="0">
              <a:lnSpc>
                <a:spcPct val="150000"/>
              </a:lnSpc>
              <a:buNone/>
            </a:pPr>
            <a:r>
              <a:rPr lang="fr-FR" b="1" dirty="0">
                <a:solidFill>
                  <a:schemeClr val="tx1"/>
                </a:solidFill>
              </a:rPr>
              <a:t>1.1 – Page d’accueil  </a:t>
            </a:r>
          </a:p>
          <a:p>
            <a:pPr marL="457200" lvl="1" indent="0">
              <a:lnSpc>
                <a:spcPct val="150000"/>
              </a:lnSpc>
              <a:buNone/>
            </a:pPr>
            <a:r>
              <a:rPr lang="fr-FR" b="1" dirty="0">
                <a:solidFill>
                  <a:schemeClr val="tx1"/>
                </a:solidFill>
              </a:rPr>
              <a:t>1.2 – Informations à renseigner </a:t>
            </a:r>
          </a:p>
          <a:p>
            <a:pPr marL="457200" lvl="1" indent="0">
              <a:lnSpc>
                <a:spcPct val="150000"/>
              </a:lnSpc>
              <a:buNone/>
            </a:pPr>
            <a:r>
              <a:rPr lang="fr-FR" b="1" dirty="0">
                <a:solidFill>
                  <a:schemeClr val="tx1"/>
                </a:solidFill>
              </a:rPr>
              <a:t>1.3 – Analyse du résultat obtenu </a:t>
            </a:r>
          </a:p>
          <a:p>
            <a:pPr marL="857250" lvl="2" indent="0">
              <a:lnSpc>
                <a:spcPct val="150000"/>
              </a:lnSpc>
              <a:buNone/>
            </a:pPr>
            <a:r>
              <a:rPr lang="fr-FR" sz="1600" dirty="0"/>
              <a:t>1.3.1 En cas </a:t>
            </a:r>
            <a:r>
              <a:rPr lang="fr-FR" sz="1600" dirty="0" smtClean="0"/>
              <a:t>de correspondance </a:t>
            </a:r>
            <a:r>
              <a:rPr lang="fr-FR" sz="1600" dirty="0"/>
              <a:t>négative sur les listes de sanctions financières </a:t>
            </a:r>
          </a:p>
          <a:p>
            <a:pPr marL="857250" lvl="2" indent="0">
              <a:lnSpc>
                <a:spcPct val="150000"/>
              </a:lnSpc>
              <a:buNone/>
            </a:pPr>
            <a:r>
              <a:rPr lang="fr-FR" sz="1600" dirty="0"/>
              <a:t>1.3.2 En cas </a:t>
            </a:r>
            <a:r>
              <a:rPr lang="fr-FR" sz="1600" dirty="0" smtClean="0"/>
              <a:t>de correspondance positive </a:t>
            </a:r>
            <a:r>
              <a:rPr lang="fr-FR" sz="1600" dirty="0"/>
              <a:t>sur les listes de sanctions financières </a:t>
            </a:r>
          </a:p>
          <a:p>
            <a:pPr marL="342900" indent="-342900">
              <a:lnSpc>
                <a:spcPct val="150000"/>
              </a:lnSpc>
              <a:buFont typeface="+mj-lt"/>
              <a:buAutoNum type="arabicPeriod"/>
            </a:pPr>
            <a:r>
              <a:rPr lang="fr-FR" sz="1600" dirty="0" smtClean="0"/>
              <a:t>Justificatif à conserver</a:t>
            </a:r>
            <a:endParaRPr lang="fr-FR" sz="1600" dirty="0"/>
          </a:p>
          <a:p>
            <a:pPr marL="457200" lvl="1" indent="0">
              <a:lnSpc>
                <a:spcPct val="150000"/>
              </a:lnSpc>
              <a:buNone/>
            </a:pPr>
            <a:r>
              <a:rPr lang="fr-FR" b="1" dirty="0">
                <a:solidFill>
                  <a:schemeClr val="tx1"/>
                </a:solidFill>
              </a:rPr>
              <a:t>2.1 – Cas du screening négatif</a:t>
            </a:r>
          </a:p>
          <a:p>
            <a:pPr marL="457200" lvl="1" indent="0">
              <a:lnSpc>
                <a:spcPct val="150000"/>
              </a:lnSpc>
              <a:buNone/>
            </a:pPr>
            <a:r>
              <a:rPr lang="fr-FR" b="1" dirty="0">
                <a:solidFill>
                  <a:schemeClr val="tx1"/>
                </a:solidFill>
              </a:rPr>
              <a:t>2.2 – Cas du screening positif </a:t>
            </a:r>
            <a:endParaRPr lang="fr-FR" b="1" dirty="0">
              <a:solidFill>
                <a:schemeClr val="tx1"/>
              </a:solidFill>
              <a:hlinkClick r:id="rId2" action="ppaction://hlinksldjump">
                <a:extLst>
                  <a:ext uri="{A12FA001-AC4F-418D-AE19-62706E023703}">
                    <ahyp:hlinkClr xmlns:ahyp="http://schemas.microsoft.com/office/drawing/2018/hyperlinkcolor" xmlns="" val="tx"/>
                  </a:ext>
                </a:extLst>
              </a:hlinkClick>
            </a:endParaRPr>
          </a:p>
          <a:p>
            <a:pPr marL="342900" indent="-342900">
              <a:lnSpc>
                <a:spcPct val="150000"/>
              </a:lnSpc>
              <a:buFont typeface="+mj-lt"/>
              <a:buAutoNum type="arabicPeriod"/>
            </a:pPr>
            <a:endParaRPr lang="fr-FR" sz="1400" dirty="0"/>
          </a:p>
        </p:txBody>
      </p:sp>
    </p:spTree>
    <p:extLst>
      <p:ext uri="{BB962C8B-B14F-4D97-AF65-F5344CB8AC3E}">
        <p14:creationId xmlns:p14="http://schemas.microsoft.com/office/powerpoint/2010/main" val="15189644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75951" y="427885"/>
            <a:ext cx="8424936" cy="348245"/>
          </a:xfrm>
        </p:spPr>
        <p:txBody>
          <a:bodyPr>
            <a:normAutofit fontScale="90000"/>
          </a:bodyPr>
          <a:lstStyle/>
          <a:p>
            <a:r>
              <a:rPr lang="fr-FR" dirty="0"/>
              <a:t>1.</a:t>
            </a:r>
            <a:r>
              <a:rPr lang="fr-FR" sz="2000" dirty="0">
                <a:solidFill>
                  <a:srgbClr val="2A17B9"/>
                </a:solidFill>
              </a:rPr>
              <a:t> </a:t>
            </a:r>
            <a:r>
              <a:rPr lang="fr-FR" dirty="0"/>
              <a:t>Le filtrage sur les listes de sanctions </a:t>
            </a:r>
            <a:br>
              <a:rPr lang="fr-FR" dirty="0"/>
            </a:br>
            <a:r>
              <a:rPr lang="fr-FR" sz="1700" dirty="0"/>
              <a:t>1.1 - Page d’accueil </a:t>
            </a:r>
          </a:p>
        </p:txBody>
      </p:sp>
      <p:sp>
        <p:nvSpPr>
          <p:cNvPr id="14" name="ZoneTexte 13"/>
          <p:cNvSpPr txBox="1"/>
          <p:nvPr/>
        </p:nvSpPr>
        <p:spPr>
          <a:xfrm>
            <a:off x="1201134" y="1947791"/>
            <a:ext cx="2758867" cy="338554"/>
          </a:xfrm>
          <a:prstGeom prst="rect">
            <a:avLst/>
          </a:prstGeom>
          <a:noFill/>
          <a:ln>
            <a:solidFill>
              <a:schemeClr val="tx1">
                <a:lumMod val="40000"/>
                <a:lumOff val="60000"/>
              </a:schemeClr>
            </a:solidFill>
          </a:ln>
        </p:spPr>
        <p:txBody>
          <a:bodyPr wrap="square" rtlCol="0">
            <a:spAutoFit/>
          </a:bodyPr>
          <a:lstStyle/>
          <a:p>
            <a:pPr algn="just"/>
            <a:r>
              <a:rPr lang="fr-FR" sz="1600" dirty="0"/>
              <a:t>Accéder à liste filtrable</a:t>
            </a:r>
          </a:p>
        </p:txBody>
      </p:sp>
      <p:sp>
        <p:nvSpPr>
          <p:cNvPr id="17" name="ZoneTexte 16"/>
          <p:cNvSpPr txBox="1"/>
          <p:nvPr/>
        </p:nvSpPr>
        <p:spPr>
          <a:xfrm>
            <a:off x="539687" y="1268760"/>
            <a:ext cx="8161200" cy="523220"/>
          </a:xfrm>
          <a:prstGeom prst="rect">
            <a:avLst/>
          </a:prstGeom>
          <a:noFill/>
          <a:ln>
            <a:solidFill>
              <a:schemeClr val="tx1"/>
            </a:solidFill>
          </a:ln>
        </p:spPr>
        <p:txBody>
          <a:bodyPr wrap="square" rtlCol="0">
            <a:spAutoFit/>
          </a:bodyPr>
          <a:lstStyle/>
          <a:p>
            <a:pPr algn="just"/>
            <a:r>
              <a:rPr lang="fr-FR" sz="1400" dirty="0"/>
              <a:t>Pour accéder à l’outil mis à disposition par la direction générale du trésor, se rendre sur le site </a:t>
            </a:r>
            <a:r>
              <a:rPr lang="fr-FR" sz="1400" u="sng" dirty="0">
                <a:hlinkClick r:id="rId3"/>
              </a:rPr>
              <a:t>https://gels-avoirs.dgtresor.gouv.fr/</a:t>
            </a:r>
            <a:r>
              <a:rPr lang="fr-FR" sz="1400" dirty="0"/>
              <a:t> puis cliquer sur « accéder à la liste filtrable ».</a:t>
            </a:r>
          </a:p>
        </p:txBody>
      </p:sp>
      <p:pic>
        <p:nvPicPr>
          <p:cNvPr id="2" name="Image 1"/>
          <p:cNvPicPr>
            <a:picLocks noChangeAspect="1"/>
          </p:cNvPicPr>
          <p:nvPr/>
        </p:nvPicPr>
        <p:blipFill>
          <a:blip r:embed="rId4"/>
          <a:stretch>
            <a:fillRect/>
          </a:stretch>
        </p:blipFill>
        <p:spPr>
          <a:xfrm>
            <a:off x="539687" y="2542346"/>
            <a:ext cx="8064761" cy="2778206"/>
          </a:xfrm>
          <a:prstGeom prst="rect">
            <a:avLst/>
          </a:prstGeom>
        </p:spPr>
      </p:pic>
      <p:sp>
        <p:nvSpPr>
          <p:cNvPr id="21" name="Ellipse 20"/>
          <p:cNvSpPr/>
          <p:nvPr/>
        </p:nvSpPr>
        <p:spPr>
          <a:xfrm>
            <a:off x="1003784" y="4077072"/>
            <a:ext cx="903920" cy="30396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3" name="Connecteur en angle 2"/>
          <p:cNvCxnSpPr>
            <a:stCxn id="14" idx="2"/>
            <a:endCxn id="21" idx="0"/>
          </p:cNvCxnSpPr>
          <p:nvPr/>
        </p:nvCxnSpPr>
        <p:spPr>
          <a:xfrm rot="5400000">
            <a:off x="1122793" y="2619296"/>
            <a:ext cx="1790727" cy="1124824"/>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D7EC1F06-E469-3DAB-0495-F854D8ACBE9B}"/>
              </a:ext>
            </a:extLst>
          </p:cNvPr>
          <p:cNvSpPr txBox="1"/>
          <p:nvPr/>
        </p:nvSpPr>
        <p:spPr>
          <a:xfrm>
            <a:off x="539687" y="5877272"/>
            <a:ext cx="8161200" cy="553998"/>
          </a:xfrm>
          <a:prstGeom prst="rect">
            <a:avLst/>
          </a:prstGeom>
          <a:noFill/>
          <a:ln>
            <a:solidFill>
              <a:schemeClr val="tx1"/>
            </a:solidFill>
            <a:prstDash val="sysDash"/>
          </a:ln>
        </p:spPr>
        <p:txBody>
          <a:bodyPr wrap="square" rtlCol="0">
            <a:spAutoFit/>
          </a:bodyPr>
          <a:lstStyle/>
          <a:p>
            <a:pPr algn="just"/>
            <a:r>
              <a:rPr lang="fr-FR" sz="1000" i="1" dirty="0" smtClean="0"/>
              <a:t>NB : En cliquant sur « Accéder à l’API », vous aurez la possibilité d’implémenter l’API fournie par la Direction Générale du Trésor. Elle permet de connecter votre système d’information aux listes de sanctions financières et d’effectuer un filtrage de masse sur plusieurs entités ou personnes simultanément.  </a:t>
            </a:r>
            <a:endParaRPr lang="fr-FR" sz="1000" i="1" dirty="0"/>
          </a:p>
        </p:txBody>
      </p:sp>
      <p:sp>
        <p:nvSpPr>
          <p:cNvPr id="10" name="Rectangle à coins arrondis 9"/>
          <p:cNvSpPr/>
          <p:nvPr/>
        </p:nvSpPr>
        <p:spPr>
          <a:xfrm>
            <a:off x="5994424" y="3622017"/>
            <a:ext cx="2394000" cy="1569618"/>
          </a:xfrm>
          <a:prstGeom prst="roundRect">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6" name="Connecteur droit avec flèche 5"/>
          <p:cNvCxnSpPr/>
          <p:nvPr/>
        </p:nvCxnSpPr>
        <p:spPr>
          <a:xfrm flipH="1" flipV="1">
            <a:off x="7191424" y="5199091"/>
            <a:ext cx="0" cy="648000"/>
          </a:xfrm>
          <a:prstGeom prst="straightConnector1">
            <a:avLst/>
          </a:prstGeom>
          <a:ln>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39998707"/>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5"/>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fr-FR" dirty="0"/>
              <a:t>1.</a:t>
            </a:r>
            <a:r>
              <a:rPr lang="fr-FR" sz="2000" dirty="0">
                <a:solidFill>
                  <a:srgbClr val="2A17B9"/>
                </a:solidFill>
              </a:rPr>
              <a:t> </a:t>
            </a:r>
            <a:r>
              <a:rPr lang="fr-FR" dirty="0"/>
              <a:t>Le filtrage sur les listes de sanctions </a:t>
            </a:r>
            <a:r>
              <a:rPr lang="en-US" dirty="0"/>
              <a:t/>
            </a:r>
            <a:br>
              <a:rPr lang="en-US" dirty="0"/>
            </a:br>
            <a:r>
              <a:rPr lang="en-US" sz="1700" dirty="0"/>
              <a:t>1.2 </a:t>
            </a:r>
            <a:r>
              <a:rPr lang="fr-FR" sz="1700" dirty="0"/>
              <a:t>- Informations à renseigner (1/3) </a:t>
            </a:r>
            <a:endParaRPr lang="en-US" sz="1700" dirty="0"/>
          </a:p>
        </p:txBody>
      </p:sp>
      <p:sp>
        <p:nvSpPr>
          <p:cNvPr id="38" name="ZoneTexte 37"/>
          <p:cNvSpPr txBox="1"/>
          <p:nvPr/>
        </p:nvSpPr>
        <p:spPr>
          <a:xfrm>
            <a:off x="539687" y="2852936"/>
            <a:ext cx="1620180" cy="738664"/>
          </a:xfrm>
          <a:prstGeom prst="rect">
            <a:avLst/>
          </a:prstGeom>
          <a:noFill/>
          <a:ln>
            <a:solidFill>
              <a:schemeClr val="tx1">
                <a:lumMod val="40000"/>
                <a:lumOff val="60000"/>
              </a:schemeClr>
            </a:solidFill>
          </a:ln>
        </p:spPr>
        <p:txBody>
          <a:bodyPr wrap="square" rtlCol="0">
            <a:spAutoFit/>
          </a:bodyPr>
          <a:lstStyle/>
          <a:p>
            <a:pPr algn="just"/>
            <a:r>
              <a:rPr lang="fr-FR" sz="1400" dirty="0"/>
              <a:t>Renseigner le nom et prénom de la personne</a:t>
            </a:r>
          </a:p>
        </p:txBody>
      </p:sp>
      <p:sp>
        <p:nvSpPr>
          <p:cNvPr id="19" name="ZoneTexte 18"/>
          <p:cNvSpPr txBox="1"/>
          <p:nvPr/>
        </p:nvSpPr>
        <p:spPr>
          <a:xfrm>
            <a:off x="539687" y="3952875"/>
            <a:ext cx="1728057" cy="738664"/>
          </a:xfrm>
          <a:prstGeom prst="rect">
            <a:avLst/>
          </a:prstGeom>
          <a:noFill/>
          <a:ln>
            <a:solidFill>
              <a:schemeClr val="tx1">
                <a:lumMod val="40000"/>
                <a:lumOff val="60000"/>
              </a:schemeClr>
            </a:solidFill>
          </a:ln>
        </p:spPr>
        <p:txBody>
          <a:bodyPr wrap="square" rtlCol="0">
            <a:spAutoFit/>
          </a:bodyPr>
          <a:lstStyle/>
          <a:p>
            <a:pPr algn="just"/>
            <a:r>
              <a:rPr lang="fr-FR" sz="1400" dirty="0"/>
              <a:t>Sélectionner Personne physique</a:t>
            </a:r>
          </a:p>
        </p:txBody>
      </p:sp>
      <p:sp>
        <p:nvSpPr>
          <p:cNvPr id="46" name="ZoneTexte 45"/>
          <p:cNvSpPr txBox="1"/>
          <p:nvPr/>
        </p:nvSpPr>
        <p:spPr>
          <a:xfrm>
            <a:off x="539687" y="971295"/>
            <a:ext cx="8161200" cy="738664"/>
          </a:xfrm>
          <a:prstGeom prst="rect">
            <a:avLst/>
          </a:prstGeom>
          <a:noFill/>
          <a:ln>
            <a:solidFill>
              <a:schemeClr val="tx1"/>
            </a:solidFill>
          </a:ln>
        </p:spPr>
        <p:txBody>
          <a:bodyPr wrap="square" rtlCol="0">
            <a:spAutoFit/>
          </a:bodyPr>
          <a:lstStyle/>
          <a:p>
            <a:pPr algn="just"/>
            <a:r>
              <a:rPr lang="fr-FR" sz="1400" dirty="0"/>
              <a:t>Tout filtrage sur les listes de sanctions financières nécessite au préalable une collecte d’informations sur le tiers concerné : nom et prénom pour une personne physique ou raison sociale</a:t>
            </a:r>
            <a:r>
              <a:rPr lang="fr-FR" sz="1400" baseline="30000" dirty="0"/>
              <a:t>1</a:t>
            </a:r>
            <a:r>
              <a:rPr lang="fr-FR" sz="1400" dirty="0"/>
              <a:t> pour une personne morale</a:t>
            </a:r>
          </a:p>
        </p:txBody>
      </p:sp>
      <p:cxnSp>
        <p:nvCxnSpPr>
          <p:cNvPr id="3" name="Connecteur droit avec flèche 2">
            <a:extLst>
              <a:ext uri="{FF2B5EF4-FFF2-40B4-BE49-F238E27FC236}">
                <a16:creationId xmlns:a16="http://schemas.microsoft.com/office/drawing/2014/main" id="{CC3A9FC4-3F64-4566-0A34-E974333B8449}"/>
              </a:ext>
            </a:extLst>
          </p:cNvPr>
          <p:cNvCxnSpPr>
            <a:cxnSpLocks/>
          </p:cNvCxnSpPr>
          <p:nvPr/>
        </p:nvCxnSpPr>
        <p:spPr>
          <a:xfrm>
            <a:off x="2159867" y="3231560"/>
            <a:ext cx="147602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ZoneTexte 4">
            <a:extLst>
              <a:ext uri="{FF2B5EF4-FFF2-40B4-BE49-F238E27FC236}">
                <a16:creationId xmlns:a16="http://schemas.microsoft.com/office/drawing/2014/main" id="{594AA901-61DD-E898-D055-D27EB586092A}"/>
              </a:ext>
            </a:extLst>
          </p:cNvPr>
          <p:cNvSpPr txBox="1"/>
          <p:nvPr/>
        </p:nvSpPr>
        <p:spPr>
          <a:xfrm>
            <a:off x="539687" y="5013176"/>
            <a:ext cx="8136769" cy="646331"/>
          </a:xfrm>
          <a:prstGeom prst="rect">
            <a:avLst/>
          </a:prstGeom>
          <a:noFill/>
          <a:ln>
            <a:solidFill>
              <a:schemeClr val="tx1"/>
            </a:solidFill>
          </a:ln>
        </p:spPr>
        <p:txBody>
          <a:bodyPr wrap="square" rtlCol="0">
            <a:spAutoFit/>
          </a:bodyPr>
          <a:lstStyle/>
          <a:p>
            <a:pPr algn="just"/>
            <a:r>
              <a:rPr lang="fr-FR" sz="1200" b="1" dirty="0" smtClean="0"/>
              <a:t>Ne pas remplir </a:t>
            </a:r>
            <a:r>
              <a:rPr lang="fr-FR" sz="1200" b="1" dirty="0"/>
              <a:t>les </a:t>
            </a:r>
            <a:r>
              <a:rPr lang="fr-FR" sz="1200" b="1" dirty="0" smtClean="0"/>
              <a:t>champs de </a:t>
            </a:r>
            <a:r>
              <a:rPr lang="fr-FR" sz="1200" b="1" dirty="0"/>
              <a:t>données « </a:t>
            </a:r>
            <a:r>
              <a:rPr lang="fr-FR" sz="1200" b="1" dirty="0" smtClean="0"/>
              <a:t>Date </a:t>
            </a:r>
            <a:r>
              <a:rPr lang="fr-FR" sz="1200" b="1" dirty="0"/>
              <a:t>de naissance </a:t>
            </a:r>
            <a:r>
              <a:rPr lang="fr-FR" sz="1200" b="1" dirty="0" smtClean="0"/>
              <a:t>», «</a:t>
            </a:r>
            <a:r>
              <a:rPr lang="fr-FR" sz="1200" b="1" dirty="0"/>
              <a:t> Nationalité ou lieu de naissance » </a:t>
            </a:r>
            <a:r>
              <a:rPr lang="fr-FR" sz="1200" b="1" dirty="0" smtClean="0"/>
              <a:t>et « Fondements juridique ». La date de naissance et la nationalité/lieu de naissance pourront servir de critères discriminants en cas de nombreuses réponses positives une fois la recherche effectuée. </a:t>
            </a:r>
            <a:endParaRPr lang="fr-FR" sz="1200" b="1" dirty="0"/>
          </a:p>
        </p:txBody>
      </p:sp>
      <p:sp>
        <p:nvSpPr>
          <p:cNvPr id="9" name="ZoneTexte 8">
            <a:extLst>
              <a:ext uri="{FF2B5EF4-FFF2-40B4-BE49-F238E27FC236}">
                <a16:creationId xmlns:a16="http://schemas.microsoft.com/office/drawing/2014/main" id="{ECF5F99D-95FE-E433-E9A8-2D915D00BECC}"/>
              </a:ext>
            </a:extLst>
          </p:cNvPr>
          <p:cNvSpPr txBox="1"/>
          <p:nvPr/>
        </p:nvSpPr>
        <p:spPr>
          <a:xfrm>
            <a:off x="2159867" y="1824138"/>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a:t>Recherche d’une personne physique </a:t>
            </a:r>
            <a:endParaRPr lang="en-US" sz="1500" i="1" dirty="0"/>
          </a:p>
        </p:txBody>
      </p:sp>
      <p:cxnSp>
        <p:nvCxnSpPr>
          <p:cNvPr id="20" name="Connecteur en angle 23">
            <a:extLst>
              <a:ext uri="{FF2B5EF4-FFF2-40B4-BE49-F238E27FC236}">
                <a16:creationId xmlns:a16="http://schemas.microsoft.com/office/drawing/2014/main" id="{B10B7C90-2D50-A3D8-3729-2586DE7105E0}"/>
              </a:ext>
            </a:extLst>
          </p:cNvPr>
          <p:cNvCxnSpPr>
            <a:cxnSpLocks/>
            <a:stCxn id="19" idx="3"/>
            <a:endCxn id="2" idx="1"/>
          </p:cNvCxnSpPr>
          <p:nvPr/>
        </p:nvCxnSpPr>
        <p:spPr>
          <a:xfrm flipV="1">
            <a:off x="2267744" y="3662103"/>
            <a:ext cx="1368149" cy="660104"/>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ZoneTexte 20">
            <a:extLst>
              <a:ext uri="{FF2B5EF4-FFF2-40B4-BE49-F238E27FC236}">
                <a16:creationId xmlns:a16="http://schemas.microsoft.com/office/drawing/2014/main" id="{D7EC1F06-E469-3DAB-0495-F854D8ACBE9B}"/>
              </a:ext>
            </a:extLst>
          </p:cNvPr>
          <p:cNvSpPr txBox="1"/>
          <p:nvPr/>
        </p:nvSpPr>
        <p:spPr>
          <a:xfrm>
            <a:off x="539687" y="5805264"/>
            <a:ext cx="8161200" cy="707886"/>
          </a:xfrm>
          <a:prstGeom prst="rect">
            <a:avLst/>
          </a:prstGeom>
          <a:noFill/>
          <a:ln>
            <a:solidFill>
              <a:schemeClr val="tx1"/>
            </a:solidFill>
          </a:ln>
        </p:spPr>
        <p:txBody>
          <a:bodyPr wrap="square" rtlCol="0">
            <a:spAutoFit/>
          </a:bodyPr>
          <a:lstStyle/>
          <a:p>
            <a:pPr algn="just"/>
            <a:r>
              <a:rPr lang="fr-FR" sz="1000" i="1" dirty="0"/>
              <a:t>Lorsque vous renseignez le nom et le prénom de la personne</a:t>
            </a:r>
          </a:p>
          <a:p>
            <a:pPr marL="171450" indent="-171450" algn="just">
              <a:buFont typeface="Arial" panose="020B0604020202020204" pitchFamily="34" charset="0"/>
              <a:buChar char="•"/>
            </a:pPr>
            <a:r>
              <a:rPr lang="fr-FR" sz="1000" i="1" dirty="0"/>
              <a:t>Le nom et le prénom peuvent être écrit dans n’importe quel </a:t>
            </a:r>
            <a:r>
              <a:rPr lang="fr-FR" sz="1000" i="1" dirty="0" smtClean="0"/>
              <a:t>ordre, sans la nécessité de mettre de majuscules </a:t>
            </a:r>
            <a:endParaRPr lang="fr-FR" sz="1000" i="1" dirty="0"/>
          </a:p>
          <a:p>
            <a:pPr marL="171450" indent="-171450" algn="just">
              <a:buFont typeface="Arial" panose="020B0604020202020204" pitchFamily="34" charset="0"/>
              <a:buChar char="•"/>
            </a:pPr>
            <a:r>
              <a:rPr lang="fr-FR" sz="1000" i="1" dirty="0"/>
              <a:t>Bien respecter les accents présents dans le nom et le prénom </a:t>
            </a:r>
            <a:endParaRPr lang="fr-FR" sz="1000" i="1" dirty="0" smtClean="0"/>
          </a:p>
          <a:p>
            <a:pPr marL="171450" indent="-171450" algn="just">
              <a:buFont typeface="Arial" panose="020B0604020202020204" pitchFamily="34" charset="0"/>
              <a:buChar char="•"/>
            </a:pPr>
            <a:r>
              <a:rPr lang="fr-FR" sz="1000" i="1" dirty="0" smtClean="0"/>
              <a:t>Bien respecter les caractères spéciaux : tirets (-), « ç », les accents et autres types de caractères spéciaux </a:t>
            </a:r>
            <a:endParaRPr lang="fr-FR" sz="1000" i="1" dirty="0"/>
          </a:p>
        </p:txBody>
      </p:sp>
      <p:pic>
        <p:nvPicPr>
          <p:cNvPr id="2" name="Image 1"/>
          <p:cNvPicPr>
            <a:picLocks noChangeAspect="1"/>
          </p:cNvPicPr>
          <p:nvPr/>
        </p:nvPicPr>
        <p:blipFill>
          <a:blip r:embed="rId3"/>
          <a:stretch>
            <a:fillRect/>
          </a:stretch>
        </p:blipFill>
        <p:spPr>
          <a:xfrm>
            <a:off x="3635893" y="2356357"/>
            <a:ext cx="5064993" cy="2611492"/>
          </a:xfrm>
          <a:prstGeom prst="rect">
            <a:avLst/>
          </a:prstGeom>
        </p:spPr>
      </p:pic>
    </p:spTree>
    <p:extLst>
      <p:ext uri="{BB962C8B-B14F-4D97-AF65-F5344CB8AC3E}">
        <p14:creationId xmlns:p14="http://schemas.microsoft.com/office/powerpoint/2010/main" val="2520725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fr-FR" dirty="0"/>
              <a:t>1.</a:t>
            </a:r>
            <a:r>
              <a:rPr lang="fr-FR" sz="2000" dirty="0">
                <a:solidFill>
                  <a:srgbClr val="2A17B9"/>
                </a:solidFill>
              </a:rPr>
              <a:t> </a:t>
            </a:r>
            <a:r>
              <a:rPr lang="fr-FR" dirty="0"/>
              <a:t>Le filtrage sur les listes de sanctions </a:t>
            </a:r>
            <a:r>
              <a:rPr lang="en-US" dirty="0"/>
              <a:t/>
            </a:r>
            <a:br>
              <a:rPr lang="en-US" dirty="0"/>
            </a:br>
            <a:r>
              <a:rPr lang="en-US" sz="1700" dirty="0"/>
              <a:t>1.2 </a:t>
            </a:r>
            <a:r>
              <a:rPr lang="fr-FR" sz="1700" dirty="0"/>
              <a:t>- Informations à renseigner </a:t>
            </a:r>
            <a:r>
              <a:rPr lang="fr-FR" sz="1700" dirty="0" smtClean="0"/>
              <a:t>(2/3</a:t>
            </a:r>
            <a:r>
              <a:rPr lang="fr-FR" sz="1700" dirty="0"/>
              <a:t>) </a:t>
            </a:r>
            <a:endParaRPr lang="en-US" sz="1700" dirty="0"/>
          </a:p>
        </p:txBody>
      </p:sp>
      <p:sp>
        <p:nvSpPr>
          <p:cNvPr id="38" name="ZoneTexte 37"/>
          <p:cNvSpPr txBox="1"/>
          <p:nvPr/>
        </p:nvSpPr>
        <p:spPr>
          <a:xfrm>
            <a:off x="539687" y="3061483"/>
            <a:ext cx="1620180" cy="738664"/>
          </a:xfrm>
          <a:prstGeom prst="rect">
            <a:avLst/>
          </a:prstGeom>
          <a:noFill/>
          <a:ln>
            <a:solidFill>
              <a:schemeClr val="tx1">
                <a:lumMod val="40000"/>
                <a:lumOff val="60000"/>
              </a:schemeClr>
            </a:solidFill>
          </a:ln>
        </p:spPr>
        <p:txBody>
          <a:bodyPr wrap="square" rtlCol="0">
            <a:spAutoFit/>
          </a:bodyPr>
          <a:lstStyle/>
          <a:p>
            <a:pPr algn="just"/>
            <a:r>
              <a:rPr lang="fr-FR" sz="1400" dirty="0"/>
              <a:t>Renseigner la raison sociale de l’entité</a:t>
            </a:r>
            <a:r>
              <a:rPr lang="fr-FR" sz="1400" baseline="30000" dirty="0"/>
              <a:t>2</a:t>
            </a:r>
            <a:endParaRPr lang="fr-FR" sz="1400" dirty="0"/>
          </a:p>
        </p:txBody>
      </p:sp>
      <p:sp>
        <p:nvSpPr>
          <p:cNvPr id="19" name="ZoneTexte 18"/>
          <p:cNvSpPr txBox="1"/>
          <p:nvPr/>
        </p:nvSpPr>
        <p:spPr>
          <a:xfrm>
            <a:off x="539687" y="4266455"/>
            <a:ext cx="1728057" cy="523220"/>
          </a:xfrm>
          <a:prstGeom prst="rect">
            <a:avLst/>
          </a:prstGeom>
          <a:noFill/>
          <a:ln>
            <a:solidFill>
              <a:schemeClr val="tx1">
                <a:lumMod val="40000"/>
                <a:lumOff val="60000"/>
              </a:schemeClr>
            </a:solidFill>
          </a:ln>
        </p:spPr>
        <p:txBody>
          <a:bodyPr wrap="square" rtlCol="0">
            <a:spAutoFit/>
          </a:bodyPr>
          <a:lstStyle/>
          <a:p>
            <a:pPr algn="just"/>
            <a:r>
              <a:rPr lang="fr-FR" sz="1400" dirty="0"/>
              <a:t>Sélectionner Personne morale</a:t>
            </a:r>
          </a:p>
        </p:txBody>
      </p:sp>
      <p:sp>
        <p:nvSpPr>
          <p:cNvPr id="46" name="ZoneTexte 45"/>
          <p:cNvSpPr txBox="1"/>
          <p:nvPr/>
        </p:nvSpPr>
        <p:spPr>
          <a:xfrm>
            <a:off x="539687" y="971295"/>
            <a:ext cx="8161200" cy="738664"/>
          </a:xfrm>
          <a:prstGeom prst="rect">
            <a:avLst/>
          </a:prstGeom>
          <a:noFill/>
          <a:ln>
            <a:solidFill>
              <a:schemeClr val="tx1"/>
            </a:solidFill>
          </a:ln>
        </p:spPr>
        <p:txBody>
          <a:bodyPr wrap="square" rtlCol="0">
            <a:spAutoFit/>
          </a:bodyPr>
          <a:lstStyle/>
          <a:p>
            <a:pPr algn="just"/>
            <a:r>
              <a:rPr lang="fr-FR" sz="1400" dirty="0"/>
              <a:t>Tout filtrage sur les listes de sanctions financières nécessite au préalable une collecte d’informations sur le tiers concerné : nom et prénom pour une personne physique ou raison sociale</a:t>
            </a:r>
            <a:r>
              <a:rPr lang="fr-FR" sz="1400" baseline="30000" dirty="0"/>
              <a:t>1</a:t>
            </a:r>
            <a:r>
              <a:rPr lang="fr-FR" sz="1400" dirty="0"/>
              <a:t> pour une personne morale</a:t>
            </a:r>
          </a:p>
        </p:txBody>
      </p:sp>
      <p:cxnSp>
        <p:nvCxnSpPr>
          <p:cNvPr id="3" name="Connecteur droit avec flèche 2">
            <a:extLst>
              <a:ext uri="{FF2B5EF4-FFF2-40B4-BE49-F238E27FC236}">
                <a16:creationId xmlns:a16="http://schemas.microsoft.com/office/drawing/2014/main" id="{CC3A9FC4-3F64-4566-0A34-E974333B8449}"/>
              </a:ext>
            </a:extLst>
          </p:cNvPr>
          <p:cNvCxnSpPr>
            <a:cxnSpLocks/>
          </p:cNvCxnSpPr>
          <p:nvPr/>
        </p:nvCxnSpPr>
        <p:spPr>
          <a:xfrm>
            <a:off x="2159867" y="3440107"/>
            <a:ext cx="1476028"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ZoneTexte 4">
            <a:extLst>
              <a:ext uri="{FF2B5EF4-FFF2-40B4-BE49-F238E27FC236}">
                <a16:creationId xmlns:a16="http://schemas.microsoft.com/office/drawing/2014/main" id="{594AA901-61DD-E898-D055-D27EB586092A}"/>
              </a:ext>
            </a:extLst>
          </p:cNvPr>
          <p:cNvSpPr txBox="1"/>
          <p:nvPr/>
        </p:nvSpPr>
        <p:spPr>
          <a:xfrm>
            <a:off x="550110" y="4968209"/>
            <a:ext cx="3013778" cy="507831"/>
          </a:xfrm>
          <a:prstGeom prst="rect">
            <a:avLst/>
          </a:prstGeom>
          <a:noFill/>
          <a:ln>
            <a:solidFill>
              <a:schemeClr val="tx1"/>
            </a:solidFill>
          </a:ln>
        </p:spPr>
        <p:txBody>
          <a:bodyPr wrap="square" rtlCol="0">
            <a:spAutoFit/>
          </a:bodyPr>
          <a:lstStyle/>
          <a:p>
            <a:pPr algn="just"/>
            <a:r>
              <a:rPr lang="fr-FR" sz="900" b="1" dirty="0" smtClean="0"/>
              <a:t>Ne pas remplir </a:t>
            </a:r>
            <a:r>
              <a:rPr lang="fr-FR" sz="900" b="1" dirty="0"/>
              <a:t>les </a:t>
            </a:r>
            <a:r>
              <a:rPr lang="fr-FR" sz="900" b="1" dirty="0" smtClean="0"/>
              <a:t>champs de </a:t>
            </a:r>
            <a:r>
              <a:rPr lang="fr-FR" sz="900" b="1" dirty="0"/>
              <a:t>données « </a:t>
            </a:r>
            <a:r>
              <a:rPr lang="fr-FR" sz="900" b="1" dirty="0" smtClean="0"/>
              <a:t>Date </a:t>
            </a:r>
            <a:r>
              <a:rPr lang="fr-FR" sz="900" b="1" dirty="0"/>
              <a:t>de naissance </a:t>
            </a:r>
            <a:r>
              <a:rPr lang="fr-FR" sz="900" b="1" dirty="0" smtClean="0"/>
              <a:t>», «</a:t>
            </a:r>
            <a:r>
              <a:rPr lang="fr-FR" sz="900" b="1" dirty="0"/>
              <a:t> Nationalité ou lieu de naissance » </a:t>
            </a:r>
            <a:r>
              <a:rPr lang="fr-FR" sz="900" b="1" dirty="0" smtClean="0"/>
              <a:t>et « Fondements juridique ». </a:t>
            </a:r>
            <a:endParaRPr lang="fr-FR" sz="900" b="1" dirty="0"/>
          </a:p>
        </p:txBody>
      </p:sp>
      <p:sp>
        <p:nvSpPr>
          <p:cNvPr id="9" name="ZoneTexte 8">
            <a:extLst>
              <a:ext uri="{FF2B5EF4-FFF2-40B4-BE49-F238E27FC236}">
                <a16:creationId xmlns:a16="http://schemas.microsoft.com/office/drawing/2014/main" id="{ECF5F99D-95FE-E433-E9A8-2D915D00BECC}"/>
              </a:ext>
            </a:extLst>
          </p:cNvPr>
          <p:cNvSpPr txBox="1"/>
          <p:nvPr/>
        </p:nvSpPr>
        <p:spPr>
          <a:xfrm>
            <a:off x="2159867" y="1824138"/>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a:t>Recherche d’une personne </a:t>
            </a:r>
            <a:r>
              <a:rPr lang="fr-FR" sz="1500" i="1" dirty="0" smtClean="0"/>
              <a:t>morale </a:t>
            </a:r>
            <a:endParaRPr lang="en-US" sz="1500" i="1" dirty="0"/>
          </a:p>
        </p:txBody>
      </p:sp>
      <p:cxnSp>
        <p:nvCxnSpPr>
          <p:cNvPr id="20" name="Connecteur en angle 23">
            <a:extLst>
              <a:ext uri="{FF2B5EF4-FFF2-40B4-BE49-F238E27FC236}">
                <a16:creationId xmlns:a16="http://schemas.microsoft.com/office/drawing/2014/main" id="{B10B7C90-2D50-A3D8-3729-2586DE7105E0}"/>
              </a:ext>
            </a:extLst>
          </p:cNvPr>
          <p:cNvCxnSpPr>
            <a:cxnSpLocks/>
            <a:stCxn id="19" idx="3"/>
            <a:endCxn id="2" idx="1"/>
          </p:cNvCxnSpPr>
          <p:nvPr/>
        </p:nvCxnSpPr>
        <p:spPr>
          <a:xfrm flipV="1">
            <a:off x="2267744" y="3870650"/>
            <a:ext cx="1368149" cy="660104"/>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ZoneTexte 20">
            <a:extLst>
              <a:ext uri="{FF2B5EF4-FFF2-40B4-BE49-F238E27FC236}">
                <a16:creationId xmlns:a16="http://schemas.microsoft.com/office/drawing/2014/main" id="{D7EC1F06-E469-3DAB-0495-F854D8ACBE9B}"/>
              </a:ext>
            </a:extLst>
          </p:cNvPr>
          <p:cNvSpPr txBox="1"/>
          <p:nvPr/>
        </p:nvSpPr>
        <p:spPr>
          <a:xfrm>
            <a:off x="539687" y="5805264"/>
            <a:ext cx="5184441" cy="576064"/>
          </a:xfrm>
          <a:prstGeom prst="rect">
            <a:avLst/>
          </a:prstGeom>
          <a:noFill/>
          <a:ln>
            <a:solidFill>
              <a:schemeClr val="tx1"/>
            </a:solidFill>
          </a:ln>
        </p:spPr>
        <p:txBody>
          <a:bodyPr wrap="square" rtlCol="0">
            <a:spAutoFit/>
          </a:bodyPr>
          <a:lstStyle/>
          <a:p>
            <a:r>
              <a:rPr lang="fr-FR" sz="1000" dirty="0"/>
              <a:t>1. Raison sociale : nom légal de la société/ de l’organisation telle que défini dans ses statuts légaux et son immatriculation </a:t>
            </a:r>
          </a:p>
          <a:p>
            <a:r>
              <a:rPr lang="fr-FR" sz="1000" dirty="0"/>
              <a:t>2. Entité : association, entreprise, organisation, coopérative, </a:t>
            </a:r>
            <a:r>
              <a:rPr lang="fr-FR" sz="1000" dirty="0" err="1"/>
              <a:t>etc</a:t>
            </a:r>
            <a:endParaRPr lang="en-US" sz="1000" dirty="0"/>
          </a:p>
        </p:txBody>
      </p:sp>
      <p:pic>
        <p:nvPicPr>
          <p:cNvPr id="2" name="Image 1"/>
          <p:cNvPicPr>
            <a:picLocks noChangeAspect="1"/>
          </p:cNvPicPr>
          <p:nvPr/>
        </p:nvPicPr>
        <p:blipFill>
          <a:blip r:embed="rId3"/>
          <a:stretch>
            <a:fillRect/>
          </a:stretch>
        </p:blipFill>
        <p:spPr>
          <a:xfrm>
            <a:off x="3635893" y="2564904"/>
            <a:ext cx="5064993" cy="2611492"/>
          </a:xfrm>
          <a:prstGeom prst="rect">
            <a:avLst/>
          </a:prstGeom>
        </p:spPr>
      </p:pic>
    </p:spTree>
    <p:extLst>
      <p:ext uri="{BB962C8B-B14F-4D97-AF65-F5344CB8AC3E}">
        <p14:creationId xmlns:p14="http://schemas.microsoft.com/office/powerpoint/2010/main" val="3805626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p:txBody>
          <a:bodyPr>
            <a:normAutofit fontScale="90000"/>
          </a:bodyPr>
          <a:lstStyle/>
          <a:p>
            <a:r>
              <a:rPr lang="fr-FR" dirty="0"/>
              <a:t>1.</a:t>
            </a:r>
            <a:r>
              <a:rPr lang="fr-FR" sz="2000" dirty="0">
                <a:solidFill>
                  <a:srgbClr val="2A17B9"/>
                </a:solidFill>
              </a:rPr>
              <a:t> </a:t>
            </a:r>
            <a:r>
              <a:rPr lang="fr-FR" dirty="0"/>
              <a:t>Le filtrage sur les listes de sanctions </a:t>
            </a:r>
            <a:r>
              <a:rPr lang="en-US" dirty="0"/>
              <a:t/>
            </a:r>
            <a:br>
              <a:rPr lang="en-US" dirty="0"/>
            </a:br>
            <a:r>
              <a:rPr lang="en-US" sz="1700" dirty="0"/>
              <a:t>1.2 </a:t>
            </a:r>
            <a:r>
              <a:rPr lang="fr-FR" sz="1700" dirty="0"/>
              <a:t>- Informations à renseigner (3/3) </a:t>
            </a:r>
          </a:p>
        </p:txBody>
      </p:sp>
      <p:pic>
        <p:nvPicPr>
          <p:cNvPr id="23" name="Image 22"/>
          <p:cNvPicPr/>
          <p:nvPr/>
        </p:nvPicPr>
        <p:blipFill rotWithShape="1">
          <a:blip r:embed="rId3"/>
          <a:srcRect l="57650" t="39796" b="6081"/>
          <a:stretch/>
        </p:blipFill>
        <p:spPr bwMode="auto">
          <a:xfrm>
            <a:off x="3275856" y="1988840"/>
            <a:ext cx="5425031" cy="2916014"/>
          </a:xfrm>
          <a:prstGeom prst="rect">
            <a:avLst/>
          </a:prstGeom>
          <a:ln>
            <a:noFill/>
          </a:ln>
          <a:extLst>
            <a:ext uri="{53640926-AAD7-44D8-BBD7-CCE9431645EC}">
              <a14:shadowObscured xmlns:a14="http://schemas.microsoft.com/office/drawing/2010/main"/>
            </a:ext>
          </a:extLst>
        </p:spPr>
      </p:pic>
      <p:sp>
        <p:nvSpPr>
          <p:cNvPr id="27" name="Ellipse 26"/>
          <p:cNvSpPr/>
          <p:nvPr/>
        </p:nvSpPr>
        <p:spPr>
          <a:xfrm>
            <a:off x="3419168" y="2077526"/>
            <a:ext cx="144720" cy="2216723"/>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5" name="ZoneTexte 34"/>
          <p:cNvSpPr txBox="1"/>
          <p:nvPr/>
        </p:nvSpPr>
        <p:spPr>
          <a:xfrm>
            <a:off x="539403" y="2277946"/>
            <a:ext cx="2160477" cy="2554545"/>
          </a:xfrm>
          <a:prstGeom prst="rect">
            <a:avLst/>
          </a:prstGeom>
          <a:noFill/>
          <a:ln>
            <a:solidFill>
              <a:schemeClr val="tx1">
                <a:lumMod val="40000"/>
                <a:lumOff val="60000"/>
              </a:schemeClr>
            </a:solidFill>
          </a:ln>
        </p:spPr>
        <p:txBody>
          <a:bodyPr wrap="square" rtlCol="0">
            <a:spAutoFit/>
          </a:bodyPr>
          <a:lstStyle/>
          <a:p>
            <a:pPr algn="just"/>
            <a:r>
              <a:rPr lang="fr-FR" sz="1600" dirty="0"/>
              <a:t>Dans l’encart Régime de sanctions, sélectionner toutes les listes de la liste déroulante </a:t>
            </a:r>
            <a:r>
              <a:rPr lang="fr-FR" sz="1600" dirty="0" smtClean="0"/>
              <a:t>(incluant les listes françaises, européennes et des  </a:t>
            </a:r>
            <a:r>
              <a:rPr lang="fr-FR" sz="1600" dirty="0"/>
              <a:t>Nations Unies)</a:t>
            </a:r>
          </a:p>
        </p:txBody>
      </p:sp>
      <p:sp>
        <p:nvSpPr>
          <p:cNvPr id="41" name="Ellipse 40"/>
          <p:cNvSpPr/>
          <p:nvPr/>
        </p:nvSpPr>
        <p:spPr>
          <a:xfrm>
            <a:off x="5762265" y="4064705"/>
            <a:ext cx="847399" cy="25363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2" name="Ellipse 41"/>
          <p:cNvSpPr/>
          <p:nvPr/>
        </p:nvSpPr>
        <p:spPr>
          <a:xfrm>
            <a:off x="2092655" y="1919859"/>
            <a:ext cx="318821" cy="285005"/>
          </a:xfrm>
          <a:prstGeom prst="ellipse">
            <a:avLst/>
          </a:prstGeom>
          <a:noFill/>
          <a:ln>
            <a:solidFill>
              <a:srgbClr val="E7141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2"/>
                </a:solidFill>
              </a:rPr>
              <a:t>1</a:t>
            </a:r>
          </a:p>
        </p:txBody>
      </p:sp>
      <p:sp>
        <p:nvSpPr>
          <p:cNvPr id="43" name="Ellipse 42"/>
          <p:cNvSpPr/>
          <p:nvPr/>
        </p:nvSpPr>
        <p:spPr>
          <a:xfrm>
            <a:off x="696826" y="5373216"/>
            <a:ext cx="318821" cy="285005"/>
          </a:xfrm>
          <a:prstGeom prst="ellipse">
            <a:avLst/>
          </a:prstGeom>
          <a:noFill/>
          <a:ln>
            <a:solidFill>
              <a:srgbClr val="E7141B"/>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a:solidFill>
                  <a:schemeClr val="accent2"/>
                </a:solidFill>
              </a:rPr>
              <a:t>2</a:t>
            </a:r>
          </a:p>
        </p:txBody>
      </p:sp>
      <p:sp>
        <p:nvSpPr>
          <p:cNvPr id="46" name="ZoneTexte 45"/>
          <p:cNvSpPr txBox="1"/>
          <p:nvPr/>
        </p:nvSpPr>
        <p:spPr>
          <a:xfrm>
            <a:off x="1120355" y="5301102"/>
            <a:ext cx="2443533" cy="1323439"/>
          </a:xfrm>
          <a:prstGeom prst="rect">
            <a:avLst/>
          </a:prstGeom>
          <a:noFill/>
          <a:ln>
            <a:solidFill>
              <a:schemeClr val="tx1">
                <a:lumMod val="40000"/>
                <a:lumOff val="60000"/>
              </a:schemeClr>
            </a:solidFill>
          </a:ln>
        </p:spPr>
        <p:txBody>
          <a:bodyPr wrap="square" rtlCol="0">
            <a:spAutoFit/>
          </a:bodyPr>
          <a:lstStyle/>
          <a:p>
            <a:pPr algn="just"/>
            <a:r>
              <a:rPr lang="fr-FR" sz="1600" dirty="0"/>
              <a:t>Cliquer sur « Filtrer la liste des registres » pour lancer le filtrage sur la liste des sanctions financières</a:t>
            </a:r>
          </a:p>
        </p:txBody>
      </p:sp>
      <p:sp>
        <p:nvSpPr>
          <p:cNvPr id="48" name="ZoneTexte 47"/>
          <p:cNvSpPr txBox="1"/>
          <p:nvPr/>
        </p:nvSpPr>
        <p:spPr>
          <a:xfrm>
            <a:off x="539687" y="971295"/>
            <a:ext cx="8161200" cy="523220"/>
          </a:xfrm>
          <a:prstGeom prst="rect">
            <a:avLst/>
          </a:prstGeom>
          <a:noFill/>
          <a:ln>
            <a:solidFill>
              <a:schemeClr val="tx1"/>
            </a:solidFill>
          </a:ln>
        </p:spPr>
        <p:txBody>
          <a:bodyPr wrap="square" rtlCol="0">
            <a:spAutoFit/>
          </a:bodyPr>
          <a:lstStyle/>
          <a:p>
            <a:pPr algn="just"/>
            <a:r>
              <a:rPr lang="fr-FR" sz="1400" dirty="0"/>
              <a:t>Les listes de sanctions financières requises par l’AFD pour effectuer le filtrage sur les listes de sanctions financières sont celles de la France, de l’Union européenne et des Nations Unies.</a:t>
            </a:r>
          </a:p>
        </p:txBody>
      </p:sp>
      <p:cxnSp>
        <p:nvCxnSpPr>
          <p:cNvPr id="15" name="Connecteur en angle 14"/>
          <p:cNvCxnSpPr>
            <a:cxnSpLocks/>
          </p:cNvCxnSpPr>
          <p:nvPr/>
        </p:nvCxnSpPr>
        <p:spPr>
          <a:xfrm flipV="1">
            <a:off x="3668596" y="4173556"/>
            <a:ext cx="2093669" cy="1419933"/>
          </a:xfrm>
          <a:prstGeom prst="bentConnector3">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Connecteur droit avec flèche 15"/>
          <p:cNvCxnSpPr>
            <a:cxnSpLocks/>
          </p:cNvCxnSpPr>
          <p:nvPr/>
        </p:nvCxnSpPr>
        <p:spPr>
          <a:xfrm>
            <a:off x="2699880" y="3185887"/>
            <a:ext cx="756000" cy="0"/>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8159102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 Le filtrage sur les listes de sanctions </a:t>
            </a:r>
            <a:br>
              <a:rPr lang="fr-FR" dirty="0"/>
            </a:br>
            <a:r>
              <a:rPr lang="fr-FR" sz="1700" dirty="0"/>
              <a:t>1.3 - Analyse du résultat obtenu</a:t>
            </a:r>
            <a:r>
              <a:rPr lang="fr-FR" dirty="0"/>
              <a:t/>
            </a:r>
            <a:br>
              <a:rPr lang="fr-FR" dirty="0"/>
            </a:br>
            <a:r>
              <a:rPr lang="fr-FR" sz="1400" dirty="0"/>
              <a:t>1.3.1 En cas </a:t>
            </a:r>
            <a:r>
              <a:rPr lang="fr-FR" sz="1400" dirty="0" smtClean="0"/>
              <a:t>de la correspondance </a:t>
            </a:r>
            <a:r>
              <a:rPr lang="fr-FR" sz="1400" dirty="0"/>
              <a:t>négative sur les listes de sanctions financières</a:t>
            </a:r>
          </a:p>
        </p:txBody>
      </p:sp>
      <p:sp>
        <p:nvSpPr>
          <p:cNvPr id="14" name="ZoneTexte 13"/>
          <p:cNvSpPr txBox="1"/>
          <p:nvPr/>
        </p:nvSpPr>
        <p:spPr>
          <a:xfrm>
            <a:off x="2115268" y="6042774"/>
            <a:ext cx="5193036" cy="338554"/>
          </a:xfrm>
          <a:prstGeom prst="rect">
            <a:avLst/>
          </a:prstGeom>
          <a:noFill/>
          <a:ln>
            <a:solidFill>
              <a:schemeClr val="tx1">
                <a:lumMod val="40000"/>
                <a:lumOff val="60000"/>
              </a:schemeClr>
            </a:solidFill>
          </a:ln>
        </p:spPr>
        <p:txBody>
          <a:bodyPr wrap="square" rtlCol="0">
            <a:spAutoFit/>
          </a:bodyPr>
          <a:lstStyle/>
          <a:p>
            <a:r>
              <a:rPr lang="fr-FR" sz="1600" dirty="0"/>
              <a:t>Aucune </a:t>
            </a:r>
            <a:r>
              <a:rPr lang="fr-FR" sz="1600" dirty="0" smtClean="0"/>
              <a:t>correspondance </a:t>
            </a:r>
            <a:r>
              <a:rPr lang="fr-FR" sz="1600" dirty="0"/>
              <a:t>sur les listes de sanctions</a:t>
            </a:r>
          </a:p>
        </p:txBody>
      </p:sp>
      <p:pic>
        <p:nvPicPr>
          <p:cNvPr id="2" name="Image 1"/>
          <p:cNvPicPr>
            <a:picLocks noChangeAspect="1"/>
          </p:cNvPicPr>
          <p:nvPr/>
        </p:nvPicPr>
        <p:blipFill>
          <a:blip r:embed="rId3"/>
          <a:stretch>
            <a:fillRect/>
          </a:stretch>
        </p:blipFill>
        <p:spPr>
          <a:xfrm>
            <a:off x="993338" y="2051962"/>
            <a:ext cx="6941300" cy="3364752"/>
          </a:xfrm>
          <a:prstGeom prst="rect">
            <a:avLst/>
          </a:prstGeom>
        </p:spPr>
      </p:pic>
      <p:sp>
        <p:nvSpPr>
          <p:cNvPr id="21" name="Ellipse 20"/>
          <p:cNvSpPr/>
          <p:nvPr/>
        </p:nvSpPr>
        <p:spPr>
          <a:xfrm>
            <a:off x="3284952" y="4633250"/>
            <a:ext cx="2358073" cy="360040"/>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cxnSp>
        <p:nvCxnSpPr>
          <p:cNvPr id="15" name="Connecteur droit avec flèche 14"/>
          <p:cNvCxnSpPr/>
          <p:nvPr/>
        </p:nvCxnSpPr>
        <p:spPr>
          <a:xfrm flipV="1">
            <a:off x="4463988" y="4993290"/>
            <a:ext cx="0" cy="1027998"/>
          </a:xfrm>
          <a:prstGeom prst="straightConnector1">
            <a:avLst/>
          </a:prstGeom>
          <a:ln>
            <a:solidFill>
              <a:srgbClr val="FF0000"/>
            </a:solidFill>
            <a:tailEnd type="triangle"/>
          </a:ln>
        </p:spPr>
        <p:style>
          <a:lnRef idx="3">
            <a:schemeClr val="accent6"/>
          </a:lnRef>
          <a:fillRef idx="0">
            <a:schemeClr val="accent6"/>
          </a:fillRef>
          <a:effectRef idx="2">
            <a:schemeClr val="accent6"/>
          </a:effectRef>
          <a:fontRef idx="minor">
            <a:schemeClr val="tx1"/>
          </a:fontRef>
        </p:style>
      </p:cxnSp>
      <p:sp>
        <p:nvSpPr>
          <p:cNvPr id="26" name="ZoneTexte 25"/>
          <p:cNvSpPr txBox="1"/>
          <p:nvPr/>
        </p:nvSpPr>
        <p:spPr>
          <a:xfrm>
            <a:off x="539687" y="1321604"/>
            <a:ext cx="8161200" cy="523220"/>
          </a:xfrm>
          <a:prstGeom prst="rect">
            <a:avLst/>
          </a:prstGeom>
          <a:noFill/>
          <a:ln>
            <a:solidFill>
              <a:schemeClr val="tx1"/>
            </a:solidFill>
          </a:ln>
        </p:spPr>
        <p:txBody>
          <a:bodyPr wrap="square" rtlCol="0">
            <a:spAutoFit/>
          </a:bodyPr>
          <a:lstStyle/>
          <a:p>
            <a:pPr algn="just"/>
            <a:r>
              <a:rPr lang="fr-FR" sz="1400" dirty="0"/>
              <a:t>Lorsque l’outil de filtrage ne trouve aucune </a:t>
            </a:r>
            <a:r>
              <a:rPr lang="fr-FR" sz="1400" dirty="0" smtClean="0"/>
              <a:t>correspondance, </a:t>
            </a:r>
            <a:r>
              <a:rPr lang="fr-FR" sz="1400" dirty="0"/>
              <a:t>la personne (ou l’entité) contrôlée ne figure pas sur les listes de sanctions financières à la date du contrôle.</a:t>
            </a:r>
          </a:p>
        </p:txBody>
      </p:sp>
    </p:spTree>
    <p:extLst>
      <p:ext uri="{BB962C8B-B14F-4D97-AF65-F5344CB8AC3E}">
        <p14:creationId xmlns:p14="http://schemas.microsoft.com/office/powerpoint/2010/main" val="3227447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a:t>
            </a:r>
            <a:r>
              <a:rPr lang="fr-FR" sz="2000" dirty="0">
                <a:solidFill>
                  <a:srgbClr val="2A17B9"/>
                </a:solidFill>
              </a:rPr>
              <a:t> </a:t>
            </a:r>
            <a:r>
              <a:rPr lang="fr-FR" dirty="0"/>
              <a:t>Le filtrage sur les listes de sanctions</a:t>
            </a:r>
            <a:br>
              <a:rPr lang="fr-FR" dirty="0"/>
            </a:br>
            <a:r>
              <a:rPr lang="fr-FR" sz="1700" dirty="0"/>
              <a:t>1.3 - Analyse du résultat obtenu</a:t>
            </a:r>
            <a:r>
              <a:rPr lang="fr-FR" dirty="0"/>
              <a:t/>
            </a:r>
            <a:br>
              <a:rPr lang="fr-FR" dirty="0"/>
            </a:br>
            <a:r>
              <a:rPr lang="fr-FR" sz="1400" dirty="0"/>
              <a:t>1.3.2 En cas </a:t>
            </a:r>
            <a:r>
              <a:rPr lang="fr-FR" sz="1400" dirty="0" smtClean="0"/>
              <a:t>de correspondance </a:t>
            </a:r>
            <a:r>
              <a:rPr lang="fr-FR" sz="1400" dirty="0"/>
              <a:t>positive sur les listes de sanctions financières (1/3)</a:t>
            </a:r>
            <a:endParaRPr lang="en-US" sz="1400" dirty="0"/>
          </a:p>
        </p:txBody>
      </p:sp>
      <p:pic>
        <p:nvPicPr>
          <p:cNvPr id="3" name="Image 2"/>
          <p:cNvPicPr>
            <a:picLocks noChangeAspect="1"/>
          </p:cNvPicPr>
          <p:nvPr/>
        </p:nvPicPr>
        <p:blipFill>
          <a:blip r:embed="rId3"/>
          <a:stretch>
            <a:fillRect/>
          </a:stretch>
        </p:blipFill>
        <p:spPr>
          <a:xfrm>
            <a:off x="563983" y="2143230"/>
            <a:ext cx="8136904" cy="2683609"/>
          </a:xfrm>
          <a:prstGeom prst="rect">
            <a:avLst/>
          </a:prstGeom>
        </p:spPr>
      </p:pic>
      <p:sp>
        <p:nvSpPr>
          <p:cNvPr id="30" name="Rectangle à coins arrondis 29"/>
          <p:cNvSpPr/>
          <p:nvPr/>
        </p:nvSpPr>
        <p:spPr>
          <a:xfrm>
            <a:off x="7020272" y="3899863"/>
            <a:ext cx="1680615" cy="936104"/>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2" name="Rectangle à coins arrondis 31"/>
          <p:cNvSpPr/>
          <p:nvPr/>
        </p:nvSpPr>
        <p:spPr>
          <a:xfrm>
            <a:off x="6302546" y="3899863"/>
            <a:ext cx="717726" cy="432048"/>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7" name="ZoneTexte 36"/>
          <p:cNvSpPr txBox="1"/>
          <p:nvPr/>
        </p:nvSpPr>
        <p:spPr>
          <a:xfrm>
            <a:off x="490738" y="5724545"/>
            <a:ext cx="2693545" cy="830997"/>
          </a:xfrm>
          <a:prstGeom prst="rect">
            <a:avLst/>
          </a:prstGeom>
          <a:noFill/>
          <a:ln>
            <a:solidFill>
              <a:schemeClr val="tx1">
                <a:lumMod val="40000"/>
                <a:lumOff val="60000"/>
              </a:schemeClr>
            </a:solidFill>
          </a:ln>
        </p:spPr>
        <p:txBody>
          <a:bodyPr wrap="square" rtlCol="0">
            <a:spAutoFit/>
          </a:bodyPr>
          <a:lstStyle/>
          <a:p>
            <a:pPr algn="just"/>
            <a:r>
              <a:rPr lang="fr-FR" sz="1600" dirty="0"/>
              <a:t>Indication du fondement juridique de </a:t>
            </a:r>
            <a:r>
              <a:rPr lang="fr-FR" sz="1600" dirty="0" smtClean="0"/>
              <a:t>la correspondance </a:t>
            </a:r>
            <a:endParaRPr lang="fr-FR" sz="1600" dirty="0"/>
          </a:p>
        </p:txBody>
      </p:sp>
      <p:sp>
        <p:nvSpPr>
          <p:cNvPr id="39" name="ZoneTexte 38"/>
          <p:cNvSpPr txBox="1"/>
          <p:nvPr/>
        </p:nvSpPr>
        <p:spPr>
          <a:xfrm>
            <a:off x="4977905" y="5724545"/>
            <a:ext cx="3722982" cy="584775"/>
          </a:xfrm>
          <a:prstGeom prst="rect">
            <a:avLst/>
          </a:prstGeom>
          <a:noFill/>
          <a:ln>
            <a:solidFill>
              <a:schemeClr val="tx1">
                <a:lumMod val="40000"/>
                <a:lumOff val="60000"/>
              </a:schemeClr>
            </a:solidFill>
          </a:ln>
        </p:spPr>
        <p:txBody>
          <a:bodyPr wrap="square" rtlCol="0">
            <a:spAutoFit/>
          </a:bodyPr>
          <a:lstStyle/>
          <a:p>
            <a:pPr algn="just"/>
            <a:r>
              <a:rPr lang="fr-FR" sz="1600" dirty="0"/>
              <a:t>Explication du motif de la présence sur la liste de sanctions financières </a:t>
            </a:r>
          </a:p>
        </p:txBody>
      </p:sp>
      <p:cxnSp>
        <p:nvCxnSpPr>
          <p:cNvPr id="20" name="Connecteur en angle 19"/>
          <p:cNvCxnSpPr>
            <a:stCxn id="37" idx="0"/>
            <a:endCxn id="32" idx="2"/>
          </p:cNvCxnSpPr>
          <p:nvPr/>
        </p:nvCxnSpPr>
        <p:spPr>
          <a:xfrm rot="5400000" flipH="1" flipV="1">
            <a:off x="3553143" y="2616279"/>
            <a:ext cx="1392634" cy="4823898"/>
          </a:xfrm>
          <a:prstGeom prst="bentConnector3">
            <a:avLst>
              <a:gd name="adj1" fmla="val 50000"/>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Connecteur droit avec flèche 20"/>
          <p:cNvCxnSpPr/>
          <p:nvPr/>
        </p:nvCxnSpPr>
        <p:spPr>
          <a:xfrm flipH="1" flipV="1">
            <a:off x="7860580" y="4835967"/>
            <a:ext cx="0" cy="88857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fr-FR" sz="1400" dirty="0"/>
              <a:t>Quand l’outil de filtrage détecte un résultat, cela signifie qu’il y a une correspondance positive dans les listes de sanctions financières. La personne (ou l’entité) contrôlée  figure sur l’une des listes de sanctions financières (France, UE ou ONU) à la date du contrôle.</a:t>
            </a:r>
          </a:p>
        </p:txBody>
      </p:sp>
    </p:spTree>
    <p:extLst>
      <p:ext uri="{BB962C8B-B14F-4D97-AF65-F5344CB8AC3E}">
        <p14:creationId xmlns:p14="http://schemas.microsoft.com/office/powerpoint/2010/main" val="548922636"/>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4"/>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p:cNvSpPr>
            <a:spLocks noGrp="1"/>
          </p:cNvSpPr>
          <p:nvPr>
            <p:ph type="title"/>
          </p:nvPr>
        </p:nvSpPr>
        <p:spPr>
          <a:xfrm>
            <a:off x="251520" y="570930"/>
            <a:ext cx="8424936" cy="337790"/>
          </a:xfrm>
        </p:spPr>
        <p:txBody>
          <a:bodyPr>
            <a:normAutofit fontScale="90000"/>
          </a:bodyPr>
          <a:lstStyle/>
          <a:p>
            <a:r>
              <a:rPr lang="fr-FR" dirty="0"/>
              <a:t>1.</a:t>
            </a:r>
            <a:r>
              <a:rPr lang="fr-FR" sz="2000" dirty="0">
                <a:solidFill>
                  <a:srgbClr val="2A17B9"/>
                </a:solidFill>
              </a:rPr>
              <a:t> </a:t>
            </a:r>
            <a:r>
              <a:rPr lang="fr-FR" dirty="0"/>
              <a:t>Le filtrage sur les listes de sanctions</a:t>
            </a:r>
            <a:br>
              <a:rPr lang="fr-FR" dirty="0"/>
            </a:br>
            <a:r>
              <a:rPr lang="fr-FR" sz="1700" dirty="0"/>
              <a:t>1.3 - Analyse du résultat obtenu</a:t>
            </a:r>
            <a:r>
              <a:rPr lang="fr-FR" dirty="0"/>
              <a:t/>
            </a:r>
            <a:br>
              <a:rPr lang="fr-FR" dirty="0"/>
            </a:br>
            <a:r>
              <a:rPr lang="fr-FR" sz="1400" dirty="0" smtClean="0"/>
              <a:t>1.3.2 </a:t>
            </a:r>
            <a:r>
              <a:rPr lang="fr-FR" sz="1400" dirty="0"/>
              <a:t>En cas </a:t>
            </a:r>
            <a:r>
              <a:rPr lang="fr-FR" sz="1400" dirty="0" smtClean="0"/>
              <a:t>de correspondance </a:t>
            </a:r>
            <a:r>
              <a:rPr lang="fr-FR" sz="1400" dirty="0"/>
              <a:t>positive sur les listes de sanctions financières</a:t>
            </a:r>
            <a:endParaRPr lang="en-US" sz="1400" dirty="0"/>
          </a:p>
        </p:txBody>
      </p:sp>
      <p:pic>
        <p:nvPicPr>
          <p:cNvPr id="3" name="Image 2"/>
          <p:cNvPicPr>
            <a:picLocks noChangeAspect="1"/>
          </p:cNvPicPr>
          <p:nvPr/>
        </p:nvPicPr>
        <p:blipFill>
          <a:blip r:embed="rId3"/>
          <a:stretch>
            <a:fillRect/>
          </a:stretch>
        </p:blipFill>
        <p:spPr>
          <a:xfrm>
            <a:off x="1326518" y="2620560"/>
            <a:ext cx="6587538" cy="2172617"/>
          </a:xfrm>
          <a:prstGeom prst="rect">
            <a:avLst/>
          </a:prstGeom>
        </p:spPr>
      </p:pic>
      <p:sp>
        <p:nvSpPr>
          <p:cNvPr id="42" name="Rectangle à coins arrondis 41"/>
          <p:cNvSpPr/>
          <p:nvPr/>
        </p:nvSpPr>
        <p:spPr>
          <a:xfrm>
            <a:off x="2084173" y="4071651"/>
            <a:ext cx="1407707" cy="476945"/>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48" name="Rectangle à coins arrondis 47"/>
          <p:cNvSpPr/>
          <p:nvPr/>
        </p:nvSpPr>
        <p:spPr>
          <a:xfrm>
            <a:off x="1403648" y="3266401"/>
            <a:ext cx="6413834" cy="594648"/>
          </a:xfrm>
          <a:prstGeom prst="roundRect">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51" name="ZoneTexte 50"/>
          <p:cNvSpPr txBox="1"/>
          <p:nvPr/>
        </p:nvSpPr>
        <p:spPr>
          <a:xfrm>
            <a:off x="539549" y="4869160"/>
            <a:ext cx="8112460" cy="1615827"/>
          </a:xfrm>
          <a:prstGeom prst="rect">
            <a:avLst/>
          </a:prstGeom>
          <a:noFill/>
          <a:ln>
            <a:solidFill>
              <a:schemeClr val="tx1">
                <a:lumMod val="40000"/>
                <a:lumOff val="60000"/>
              </a:schemeClr>
            </a:solidFill>
          </a:ln>
        </p:spPr>
        <p:txBody>
          <a:bodyPr wrap="square" rtlCol="0">
            <a:spAutoFit/>
          </a:bodyPr>
          <a:lstStyle/>
          <a:p>
            <a:r>
              <a:rPr lang="fr-FR" sz="1100" dirty="0"/>
              <a:t>Vérifier que les éléments renseignés correspondent aux informations du résultat : </a:t>
            </a:r>
          </a:p>
          <a:p>
            <a:pPr marL="285750" indent="-285750">
              <a:buFont typeface="Arial" panose="020B0604020202020204" pitchFamily="34" charset="0"/>
              <a:buChar char="•"/>
            </a:pPr>
            <a:r>
              <a:rPr lang="fr-FR" sz="1100" dirty="0"/>
              <a:t>le nom et prénom renseigné dans le champ nom / prénom / alias doit correspondre au Nom </a:t>
            </a:r>
            <a:r>
              <a:rPr lang="fr-FR" sz="1100" b="1" u="sng" dirty="0"/>
              <a:t>et</a:t>
            </a:r>
            <a:r>
              <a:rPr lang="fr-FR" sz="1100" dirty="0"/>
              <a:t> Prénom dans le résultat </a:t>
            </a:r>
            <a:r>
              <a:rPr lang="fr-FR" sz="1100" dirty="0" smtClean="0"/>
              <a:t>obtenu</a:t>
            </a:r>
          </a:p>
          <a:p>
            <a:pPr marL="285750" indent="-285750">
              <a:buFont typeface="Arial" panose="020B0604020202020204" pitchFamily="34" charset="0"/>
              <a:buChar char="•"/>
            </a:pPr>
            <a:r>
              <a:rPr lang="fr-FR" sz="1100" dirty="0" smtClean="0"/>
              <a:t>En cas de nombreuses réponses ou de doutes, comparer la date de naissance et le </a:t>
            </a:r>
            <a:r>
              <a:rPr lang="fr-FR" sz="1100" dirty="0"/>
              <a:t>lieu de </a:t>
            </a:r>
            <a:r>
              <a:rPr lang="fr-FR" sz="1100" dirty="0" smtClean="0"/>
              <a:t>naissance </a:t>
            </a:r>
            <a:r>
              <a:rPr lang="fr-FR" sz="1100" dirty="0"/>
              <a:t>entre le résultat et la personne </a:t>
            </a:r>
            <a:r>
              <a:rPr lang="fr-FR" sz="1100" dirty="0" smtClean="0"/>
              <a:t>recherchée</a:t>
            </a:r>
            <a:endParaRPr lang="fr-FR" sz="1100" dirty="0"/>
          </a:p>
          <a:p>
            <a:pPr marL="285750" indent="-285750">
              <a:buFont typeface="Wingdings" panose="05000000000000000000" pitchFamily="2" charset="2"/>
              <a:buChar char="è"/>
            </a:pPr>
            <a:r>
              <a:rPr lang="fr-FR" sz="1100" dirty="0"/>
              <a:t>pour éviter tout faux positif : pour éviter une éventuelle homonymie (même prénom &amp; nom une autre personne), comparer la date de naissance et le lieu de naissance entre le résultat et la personne recherchée</a:t>
            </a:r>
          </a:p>
          <a:p>
            <a:r>
              <a:rPr lang="fr-FR" sz="1100" i="1" dirty="0"/>
              <a:t>Par exemple, si la personne recherchée est « Vladimir Poutine » alors le résultat est positif, si la personne recherchée est « Thomas Poutine » alors nous aurons un faux positif</a:t>
            </a:r>
          </a:p>
        </p:txBody>
      </p:sp>
      <p:cxnSp>
        <p:nvCxnSpPr>
          <p:cNvPr id="18" name="Connecteur en angle 17"/>
          <p:cNvCxnSpPr>
            <a:cxnSpLocks/>
            <a:endCxn id="48" idx="1"/>
          </p:cNvCxnSpPr>
          <p:nvPr/>
        </p:nvCxnSpPr>
        <p:spPr>
          <a:xfrm rot="5400000" flipH="1" flipV="1">
            <a:off x="356871" y="3746401"/>
            <a:ext cx="1229452" cy="864101"/>
          </a:xfrm>
          <a:prstGeom prst="bentConnector2">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Connecteur droit avec flèche 18"/>
          <p:cNvCxnSpPr>
            <a:cxnSpLocks/>
            <a:endCxn id="42" idx="2"/>
          </p:cNvCxnSpPr>
          <p:nvPr/>
        </p:nvCxnSpPr>
        <p:spPr>
          <a:xfrm flipV="1">
            <a:off x="539547" y="4548596"/>
            <a:ext cx="2248480" cy="24458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 name="ZoneTexte 1">
            <a:extLst>
              <a:ext uri="{FF2B5EF4-FFF2-40B4-BE49-F238E27FC236}">
                <a16:creationId xmlns:a16="http://schemas.microsoft.com/office/drawing/2014/main" id="{E20E16EB-A5D0-5E2C-99C8-8FEE7611BE29}"/>
              </a:ext>
            </a:extLst>
          </p:cNvPr>
          <p:cNvSpPr txBox="1"/>
          <p:nvPr/>
        </p:nvSpPr>
        <p:spPr>
          <a:xfrm>
            <a:off x="539687" y="1268760"/>
            <a:ext cx="8161200" cy="738664"/>
          </a:xfrm>
          <a:prstGeom prst="rect">
            <a:avLst/>
          </a:prstGeom>
          <a:noFill/>
          <a:ln>
            <a:solidFill>
              <a:schemeClr val="tx1"/>
            </a:solidFill>
          </a:ln>
        </p:spPr>
        <p:txBody>
          <a:bodyPr wrap="square" rtlCol="0">
            <a:spAutoFit/>
          </a:bodyPr>
          <a:lstStyle/>
          <a:p>
            <a:pPr algn="just"/>
            <a:r>
              <a:rPr lang="fr-FR" sz="1400" dirty="0"/>
              <a:t>Quand l’outil de filtrage détecte un résultat, cela signifie qu’il y a une correspondance positive dans les listes de sanctions financières. La personne (ou l’entité) contrôlée  figure sur l’une des listes de sanctions financières (France, UE ou ONU) à la date du contrôle.</a:t>
            </a:r>
          </a:p>
        </p:txBody>
      </p:sp>
      <p:sp>
        <p:nvSpPr>
          <p:cNvPr id="7" name="ZoneTexte 6">
            <a:extLst>
              <a:ext uri="{FF2B5EF4-FFF2-40B4-BE49-F238E27FC236}">
                <a16:creationId xmlns:a16="http://schemas.microsoft.com/office/drawing/2014/main" id="{128FE361-D7DE-BEAA-3934-52FE9FC7E08A}"/>
              </a:ext>
            </a:extLst>
          </p:cNvPr>
          <p:cNvSpPr txBox="1"/>
          <p:nvPr/>
        </p:nvSpPr>
        <p:spPr>
          <a:xfrm>
            <a:off x="2159867" y="2169731"/>
            <a:ext cx="4920840" cy="323165"/>
          </a:xfrm>
          <a:prstGeom prst="rect">
            <a:avLst/>
          </a:prstGeom>
          <a:noFill/>
          <a:ln>
            <a:solidFill>
              <a:schemeClr val="tx1">
                <a:lumMod val="40000"/>
                <a:lumOff val="60000"/>
              </a:schemeClr>
            </a:solidFill>
          </a:ln>
        </p:spPr>
        <p:txBody>
          <a:bodyPr wrap="square" rtlCol="0">
            <a:spAutoFit/>
          </a:bodyPr>
          <a:lstStyle/>
          <a:p>
            <a:pPr algn="ctr"/>
            <a:r>
              <a:rPr lang="fr-FR" sz="1500" i="1" dirty="0"/>
              <a:t>Recherche d’une personne physique </a:t>
            </a:r>
            <a:endParaRPr lang="en-US" sz="1500" i="1" dirty="0"/>
          </a:p>
        </p:txBody>
      </p:sp>
    </p:spTree>
    <p:extLst>
      <p:ext uri="{BB962C8B-B14F-4D97-AF65-F5344CB8AC3E}">
        <p14:creationId xmlns:p14="http://schemas.microsoft.com/office/powerpoint/2010/main" val="1459657375"/>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4"/>
    </p:ext>
  </p:extLst>
</p:sld>
</file>

<file path=ppt/theme/theme1.xml><?xml version="1.0" encoding="utf-8"?>
<a:theme xmlns:a="http://schemas.openxmlformats.org/drawingml/2006/main" name="2_Office Theme">
  <a:themeElements>
    <a:clrScheme name="Custom 3">
      <a:dk1>
        <a:srgbClr val="250E62"/>
      </a:dk1>
      <a:lt1>
        <a:sysClr val="window" lastClr="FFFFFF"/>
      </a:lt1>
      <a:dk2>
        <a:srgbClr val="250E62"/>
      </a:dk2>
      <a:lt2>
        <a:srgbClr val="FFFFFF"/>
      </a:lt2>
      <a:accent1>
        <a:srgbClr val="21167D"/>
      </a:accent1>
      <a:accent2>
        <a:srgbClr val="DA291C"/>
      </a:accent2>
      <a:accent3>
        <a:srgbClr val="3F55AC"/>
      </a:accent3>
      <a:accent4>
        <a:srgbClr val="4B6BD5"/>
      </a:accent4>
      <a:accent5>
        <a:srgbClr val="E6433C"/>
      </a:accent5>
      <a:accent6>
        <a:srgbClr val="F86D66"/>
      </a:accent6>
      <a:hlink>
        <a:srgbClr val="0000FF"/>
      </a:hlink>
      <a:folHlink>
        <a:srgbClr val="18A6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_jp">
  <a:themeElements>
    <a:clrScheme name="AFD 1">
      <a:dk1>
        <a:srgbClr val="250E62"/>
      </a:dk1>
      <a:lt1>
        <a:sysClr val="window" lastClr="FFFFFF"/>
      </a:lt1>
      <a:dk2>
        <a:srgbClr val="250E62"/>
      </a:dk2>
      <a:lt2>
        <a:srgbClr val="FFFFFF"/>
      </a:lt2>
      <a:accent1>
        <a:srgbClr val="2F117D"/>
      </a:accent1>
      <a:accent2>
        <a:srgbClr val="DA291C"/>
      </a:accent2>
      <a:accent3>
        <a:srgbClr val="4D3AAC"/>
      </a:accent3>
      <a:accent4>
        <a:srgbClr val="626ED5"/>
      </a:accent4>
      <a:accent5>
        <a:srgbClr val="E6433C"/>
      </a:accent5>
      <a:accent6>
        <a:srgbClr val="F86D66"/>
      </a:accent6>
      <a:hlink>
        <a:srgbClr val="0000FF"/>
      </a:hlink>
      <a:folHlink>
        <a:srgbClr val="18A6FF"/>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20900</TotalTime>
  <Words>1309</Words>
  <Application>Microsoft Office PowerPoint</Application>
  <PresentationFormat>Affichage à l'écran (4:3)</PresentationFormat>
  <Paragraphs>79</Paragraphs>
  <Slides>13</Slides>
  <Notes>8</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13</vt:i4>
      </vt:variant>
    </vt:vector>
  </HeadingPairs>
  <TitlesOfParts>
    <vt:vector size="22" baseType="lpstr">
      <vt:lpstr>Arial</vt:lpstr>
      <vt:lpstr>Calibri</vt:lpstr>
      <vt:lpstr>Century Gothic</vt:lpstr>
      <vt:lpstr>Courier New</vt:lpstr>
      <vt:lpstr>ITC Avant Garde Pro Bk</vt:lpstr>
      <vt:lpstr>ITC Avant Garde Pro Md</vt:lpstr>
      <vt:lpstr>Wingdings</vt:lpstr>
      <vt:lpstr>2_Office Theme</vt:lpstr>
      <vt:lpstr>1_Office Theme_jp</vt:lpstr>
      <vt:lpstr>Présentation PowerPoint</vt:lpstr>
      <vt:lpstr>SOMMAIRE</vt:lpstr>
      <vt:lpstr>1. Le filtrage sur les listes de sanctions  1.1 - Page d’accueil </vt:lpstr>
      <vt:lpstr>1. Le filtrage sur les listes de sanctions  1.2 - Informations à renseigner (1/3) </vt:lpstr>
      <vt:lpstr>1. Le filtrage sur les listes de sanctions  1.2 - Informations à renseigner (2/3) </vt:lpstr>
      <vt:lpstr>1. Le filtrage sur les listes de sanctions  1.2 - Informations à renseigner (3/3) </vt:lpstr>
      <vt:lpstr>1. Le filtrage sur les listes de sanctions  1.3 - Analyse du résultat obtenu 1.3.1 En cas de la correspondance négative sur les listes de sanctions financières</vt:lpstr>
      <vt:lpstr>1. Le filtrage sur les listes de sanctions 1.3 - Analyse du résultat obtenu 1.3.2 En cas de correspondance positive sur les listes de sanctions financières (1/3)</vt:lpstr>
      <vt:lpstr>1. Le filtrage sur les listes de sanctions 1.3 - Analyse du résultat obtenu 1.3.2 En cas de correspondance positive sur les listes de sanctions financières</vt:lpstr>
      <vt:lpstr>1. Le filtrage sur les listes de sanctions 1.3 - Analyse du résultat obtenu 1.3.2 En cas de correspondance positive sur les listes de sanctions financières</vt:lpstr>
      <vt:lpstr>2. Justificatif à conserver 2.1 - Cas du screening négatif  </vt:lpstr>
      <vt:lpstr>2. Justificatif à conserver 2.2 - Cas du screening positif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AFD;preszburgerj@afd.fr</dc:creator>
  <cp:lastModifiedBy>ADEDJOUMA Ademola</cp:lastModifiedBy>
  <cp:revision>968</cp:revision>
  <dcterms:created xsi:type="dcterms:W3CDTF">2014-04-03T18:35:05Z</dcterms:created>
  <dcterms:modified xsi:type="dcterms:W3CDTF">2025-02-26T09:26:50Z</dcterms:modified>
</cp:coreProperties>
</file>